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7" r:id="rId1"/>
  </p:sldMasterIdLst>
  <p:sldIdLst>
    <p:sldId id="256" r:id="rId2"/>
    <p:sldId id="257" r:id="rId3"/>
    <p:sldId id="273" r:id="rId4"/>
    <p:sldId id="258" r:id="rId5"/>
    <p:sldId id="261" r:id="rId6"/>
    <p:sldId id="260" r:id="rId7"/>
    <p:sldId id="259" r:id="rId8"/>
    <p:sldId id="264" r:id="rId9"/>
    <p:sldId id="272" r:id="rId10"/>
    <p:sldId id="271" r:id="rId11"/>
    <p:sldId id="270" r:id="rId12"/>
    <p:sldId id="269" r:id="rId13"/>
    <p:sldId id="268" r:id="rId14"/>
    <p:sldId id="267" r:id="rId15"/>
    <p:sldId id="275" r:id="rId16"/>
    <p:sldId id="266" r:id="rId17"/>
    <p:sldId id="265" r:id="rId18"/>
    <p:sldId id="263" r:id="rId19"/>
    <p:sldId id="276" r:id="rId20"/>
    <p:sldId id="26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9" d="100"/>
          <a:sy n="79" d="100"/>
        </p:scale>
        <p:origin x="152" y="5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gif>
</file>

<file path=ppt/media/image3.gif>
</file>

<file path=ppt/media/image4.png>
</file>

<file path=ppt/media/image5.g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DED8106-005E-4DC6-AD7F-2BFEC9F83D17}" type="datetimeFigureOut">
              <a:rPr lang="en-IN" smtClean="0"/>
              <a:t>23-01-2024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97392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ED8106-005E-4DC6-AD7F-2BFEC9F83D17}" type="datetimeFigureOut">
              <a:rPr lang="en-IN" smtClean="0"/>
              <a:t>23-01-2024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3007347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ED8106-005E-4DC6-AD7F-2BFEC9F83D17}" type="datetimeFigureOut">
              <a:rPr lang="en-IN" smtClean="0"/>
              <a:t>23-01-2024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B18AF8-FEA8-450C-84E5-5401049490C7}"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1557992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ED8106-005E-4DC6-AD7F-2BFEC9F83D17}" type="datetimeFigureOut">
              <a:rPr lang="en-IN" smtClean="0"/>
              <a:t>23-01-2024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27856673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ED8106-005E-4DC6-AD7F-2BFEC9F83D17}" type="datetimeFigureOut">
              <a:rPr lang="en-IN" smtClean="0"/>
              <a:t>23-01-2024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B18AF8-FEA8-450C-84E5-5401049490C7}"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302866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ED8106-005E-4DC6-AD7F-2BFEC9F83D17}" type="datetimeFigureOut">
              <a:rPr lang="en-IN" smtClean="0"/>
              <a:t>23-01-2024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24306192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ED8106-005E-4DC6-AD7F-2BFEC9F83D17}" type="datetimeFigureOut">
              <a:rPr lang="en-IN" smtClean="0"/>
              <a:t>23-01-2024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15077013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ED8106-005E-4DC6-AD7F-2BFEC9F83D17}" type="datetimeFigureOut">
              <a:rPr lang="en-IN" smtClean="0"/>
              <a:t>23-01-2024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2385341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ED8106-005E-4DC6-AD7F-2BFEC9F83D17}" type="datetimeFigureOut">
              <a:rPr lang="en-IN" smtClean="0"/>
              <a:t>23-01-2024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9808827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ED8106-005E-4DC6-AD7F-2BFEC9F83D17}" type="datetimeFigureOut">
              <a:rPr lang="en-IN" smtClean="0"/>
              <a:t>23-01-2024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2943278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ED8106-005E-4DC6-AD7F-2BFEC9F83D17}" type="datetimeFigureOut">
              <a:rPr lang="en-IN" smtClean="0"/>
              <a:t>23-01-2024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3580869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ED8106-005E-4DC6-AD7F-2BFEC9F83D17}" type="datetimeFigureOut">
              <a:rPr lang="en-IN" smtClean="0"/>
              <a:t>23-01-2024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2147223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ED8106-005E-4DC6-AD7F-2BFEC9F83D17}" type="datetimeFigureOut">
              <a:rPr lang="en-IN" smtClean="0"/>
              <a:t>23-01-2024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2382426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D8106-005E-4DC6-AD7F-2BFEC9F83D17}" type="datetimeFigureOut">
              <a:rPr lang="en-IN" smtClean="0"/>
              <a:t>23-01-2024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190113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ED8106-005E-4DC6-AD7F-2BFEC9F83D17}" type="datetimeFigureOut">
              <a:rPr lang="en-IN" smtClean="0"/>
              <a:t>23-01-2024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2044006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ED8106-005E-4DC6-AD7F-2BFEC9F83D17}" type="datetimeFigureOut">
              <a:rPr lang="en-IN" smtClean="0"/>
              <a:t>23-01-2024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B18AF8-FEA8-450C-84E5-5401049490C7}" type="slidenum">
              <a:rPr lang="en-IN" smtClean="0"/>
              <a:t>‹#›</a:t>
            </a:fld>
            <a:endParaRPr lang="en-IN"/>
          </a:p>
        </p:txBody>
      </p:sp>
    </p:spTree>
    <p:extLst>
      <p:ext uri="{BB962C8B-B14F-4D97-AF65-F5344CB8AC3E}">
        <p14:creationId xmlns:p14="http://schemas.microsoft.com/office/powerpoint/2010/main" val="2342398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DED8106-005E-4DC6-AD7F-2BFEC9F83D17}" type="datetimeFigureOut">
              <a:rPr lang="en-IN" smtClean="0"/>
              <a:t>23-01-2024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DB18AF8-FEA8-450C-84E5-5401049490C7}" type="slidenum">
              <a:rPr lang="en-IN" smtClean="0"/>
              <a:t>‹#›</a:t>
            </a:fld>
            <a:endParaRPr lang="en-IN"/>
          </a:p>
        </p:txBody>
      </p:sp>
    </p:spTree>
    <p:extLst>
      <p:ext uri="{BB962C8B-B14F-4D97-AF65-F5344CB8AC3E}">
        <p14:creationId xmlns:p14="http://schemas.microsoft.com/office/powerpoint/2010/main" val="3013455896"/>
      </p:ext>
    </p:extLst>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 id="2147483939" r:id="rId12"/>
    <p:sldLayoutId id="2147483940" r:id="rId13"/>
    <p:sldLayoutId id="2147483941" r:id="rId14"/>
    <p:sldLayoutId id="2147483942" r:id="rId15"/>
    <p:sldLayoutId id="214748394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nodejs.org/"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922C1C-52ED-809D-7AB4-8C69EFF943EF}"/>
              </a:ext>
            </a:extLst>
          </p:cNvPr>
          <p:cNvSpPr/>
          <p:nvPr/>
        </p:nvSpPr>
        <p:spPr>
          <a:xfrm>
            <a:off x="7962562" y="5017062"/>
            <a:ext cx="4143121" cy="173169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endParaRPr lang="en-IN" b="1" i="1" dirty="0">
              <a:solidFill>
                <a:schemeClr val="tx1"/>
              </a:solidFill>
              <a:latin typeface="Sitka Display Semibold" pitchFamily="2" charset="0"/>
            </a:endParaRPr>
          </a:p>
          <a:p>
            <a:r>
              <a:rPr lang="en-IN" b="1" i="1" dirty="0">
                <a:solidFill>
                  <a:schemeClr val="tx1"/>
                </a:solidFill>
                <a:latin typeface="Sitka Display Semibold" pitchFamily="2" charset="0"/>
              </a:rPr>
              <a:t>Presented By: Adeesh Singhai </a:t>
            </a:r>
          </a:p>
          <a:p>
            <a:r>
              <a:rPr lang="en-IN" b="1" i="1" dirty="0">
                <a:solidFill>
                  <a:schemeClr val="tx1"/>
                </a:solidFill>
                <a:latin typeface="Sitka Display Semibold" pitchFamily="2" charset="0"/>
              </a:rPr>
              <a:t>Akash Mittal, </a:t>
            </a:r>
            <a:r>
              <a:rPr lang="en-IN" b="1" i="1" dirty="0" err="1">
                <a:solidFill>
                  <a:schemeClr val="tx1"/>
                </a:solidFill>
                <a:latin typeface="Sitka Display Semibold" pitchFamily="2" charset="0"/>
              </a:rPr>
              <a:t>Bhagyesh</a:t>
            </a:r>
            <a:r>
              <a:rPr lang="en-IN" b="1" i="1" dirty="0">
                <a:solidFill>
                  <a:schemeClr val="tx1"/>
                </a:solidFill>
                <a:latin typeface="Sitka Display Semibold" pitchFamily="2" charset="0"/>
              </a:rPr>
              <a:t> </a:t>
            </a:r>
            <a:r>
              <a:rPr lang="en-IN" b="1" i="1" dirty="0" err="1">
                <a:solidFill>
                  <a:schemeClr val="tx1"/>
                </a:solidFill>
                <a:latin typeface="Sitka Display Semibold" pitchFamily="2" charset="0"/>
              </a:rPr>
              <a:t>Gajre</a:t>
            </a:r>
            <a:endParaRPr lang="en-IN" b="1" i="1" dirty="0">
              <a:solidFill>
                <a:schemeClr val="tx1"/>
              </a:solidFill>
              <a:latin typeface="Sitka Display Semibold" pitchFamily="2" charset="0"/>
            </a:endParaRPr>
          </a:p>
          <a:p>
            <a:r>
              <a:rPr lang="en-IN" b="1" i="1" dirty="0">
                <a:solidFill>
                  <a:schemeClr val="tx1"/>
                </a:solidFill>
                <a:latin typeface="Sitka Display Semibold" pitchFamily="2" charset="0"/>
              </a:rPr>
              <a:t>Topic:</a:t>
            </a:r>
            <a:r>
              <a:rPr lang="en-US" b="1" i="1" dirty="0">
                <a:solidFill>
                  <a:schemeClr val="tx1"/>
                </a:solidFill>
                <a:latin typeface="Sitka Display Semibold" pitchFamily="2" charset="0"/>
              </a:rPr>
              <a:t> An Overview Of Node JS</a:t>
            </a:r>
          </a:p>
          <a:p>
            <a:r>
              <a:rPr lang="en-IN" b="1" i="1" dirty="0">
                <a:solidFill>
                  <a:schemeClr val="tx1"/>
                </a:solidFill>
                <a:latin typeface="Sitka Display Semibold" pitchFamily="2" charset="0"/>
              </a:rPr>
              <a:t>Submitted To: Upendra Singh Sir</a:t>
            </a:r>
          </a:p>
          <a:p>
            <a:r>
              <a:rPr lang="en-IN" b="1" i="1" dirty="0">
                <a:solidFill>
                  <a:schemeClr val="tx1"/>
                </a:solidFill>
                <a:latin typeface="Sitka Display Semibold" pitchFamily="2" charset="0"/>
              </a:rPr>
              <a:t>Subject: Web Engineering (IT38504)</a:t>
            </a:r>
          </a:p>
          <a:p>
            <a:pPr algn="ctr"/>
            <a:endParaRPr lang="en-IN" dirty="0"/>
          </a:p>
        </p:txBody>
      </p:sp>
    </p:spTree>
    <p:extLst>
      <p:ext uri="{BB962C8B-B14F-4D97-AF65-F5344CB8AC3E}">
        <p14:creationId xmlns:p14="http://schemas.microsoft.com/office/powerpoint/2010/main" val="3732932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19">
            <a:extLst>
              <a:ext uri="{FF2B5EF4-FFF2-40B4-BE49-F238E27FC236}">
                <a16:creationId xmlns:a16="http://schemas.microsoft.com/office/drawing/2014/main" id="{7C256E5D-406E-1A68-283A-4A85783D49E6}"/>
              </a:ext>
            </a:extLst>
          </p:cNvPr>
          <p:cNvSpPr>
            <a:spLocks noGrp="1"/>
          </p:cNvSpPr>
          <p:nvPr>
            <p:ph idx="1"/>
          </p:nvPr>
        </p:nvSpPr>
        <p:spPr>
          <a:xfrm>
            <a:off x="677333" y="143933"/>
            <a:ext cx="11294533" cy="6451600"/>
          </a:xfrm>
        </p:spPr>
        <p:txBody>
          <a:bodyPr>
            <a:normAutofit/>
          </a:bodyPr>
          <a:lstStyle/>
          <a:p>
            <a:pPr algn="l">
              <a:buFont typeface="+mj-lt"/>
              <a:buAutoNum type="arabicPeriod"/>
            </a:pPr>
            <a:r>
              <a:rPr lang="en-US" b="1" i="0" dirty="0">
                <a:solidFill>
                  <a:schemeClr val="tx1"/>
                </a:solidFill>
                <a:effectLst/>
                <a:latin typeface="Sitka Display" pitchFamily="2" charset="0"/>
              </a:rPr>
              <a:t>Event Loop Checks Callback Queue:</a:t>
            </a:r>
            <a:endParaRPr lang="en-US" b="0" i="0" dirty="0">
              <a:solidFill>
                <a:schemeClr val="tx1"/>
              </a:solidFill>
              <a:effectLst/>
              <a:latin typeface="Sitka Display" pitchFamily="2" charset="0"/>
            </a:endParaRPr>
          </a:p>
          <a:p>
            <a:pPr marL="742950" lvl="1" indent="-285750" algn="l">
              <a:buFont typeface="+mj-lt"/>
              <a:buAutoNum type="arabicPeriod"/>
            </a:pPr>
            <a:r>
              <a:rPr lang="en-US" b="0" i="0" dirty="0">
                <a:solidFill>
                  <a:schemeClr val="tx1"/>
                </a:solidFill>
                <a:effectLst/>
                <a:latin typeface="Sitka Display" pitchFamily="2" charset="0"/>
              </a:rPr>
              <a:t>The event loop periodically checks the callback queue for completed non-blocking operations.</a:t>
            </a:r>
          </a:p>
          <a:p>
            <a:pPr algn="l">
              <a:buFont typeface="+mj-lt"/>
              <a:buAutoNum type="arabicPeriod"/>
            </a:pPr>
            <a:r>
              <a:rPr lang="en-US" b="1" i="0" dirty="0">
                <a:solidFill>
                  <a:schemeClr val="tx1"/>
                </a:solidFill>
                <a:effectLst/>
                <a:latin typeface="Sitka Display" pitchFamily="2" charset="0"/>
              </a:rPr>
              <a:t>Callback Execution (Continued):</a:t>
            </a:r>
            <a:endParaRPr lang="en-US" b="0" i="0" dirty="0">
              <a:solidFill>
                <a:schemeClr val="tx1"/>
              </a:solidFill>
              <a:effectLst/>
              <a:latin typeface="Sitka Display" pitchFamily="2" charset="0"/>
            </a:endParaRPr>
          </a:p>
          <a:p>
            <a:pPr marL="742950" lvl="1" indent="-285750" algn="l">
              <a:buFont typeface="+mj-lt"/>
              <a:buAutoNum type="arabicPeriod"/>
            </a:pPr>
            <a:r>
              <a:rPr lang="en-US" b="0" i="0" dirty="0">
                <a:solidFill>
                  <a:schemeClr val="tx1"/>
                </a:solidFill>
                <a:effectLst/>
                <a:latin typeface="Sitka Display" pitchFamily="2" charset="0"/>
              </a:rPr>
              <a:t>If there are callbacks in the queue, the event loop executes them one by one in the order they were added.</a:t>
            </a:r>
          </a:p>
          <a:p>
            <a:pPr algn="l">
              <a:buFont typeface="+mj-lt"/>
              <a:buAutoNum type="arabicPeriod"/>
            </a:pPr>
            <a:r>
              <a:rPr lang="en-US" b="1" i="0" dirty="0">
                <a:solidFill>
                  <a:schemeClr val="tx1"/>
                </a:solidFill>
                <a:effectLst/>
                <a:latin typeface="Sitka Display" pitchFamily="2" charset="0"/>
              </a:rPr>
              <a:t>Blocking Operation:</a:t>
            </a:r>
            <a:endParaRPr lang="en-US" b="0" i="0" dirty="0">
              <a:solidFill>
                <a:schemeClr val="tx1"/>
              </a:solidFill>
              <a:effectLst/>
              <a:latin typeface="Sitka Display" pitchFamily="2" charset="0"/>
            </a:endParaRPr>
          </a:p>
          <a:p>
            <a:pPr marL="742950" lvl="1" indent="-285750" algn="l">
              <a:buFont typeface="+mj-lt"/>
              <a:buAutoNum type="arabicPeriod"/>
            </a:pPr>
            <a:r>
              <a:rPr lang="en-US" b="0" i="0" dirty="0">
                <a:solidFill>
                  <a:schemeClr val="tx1"/>
                </a:solidFill>
                <a:effectLst/>
                <a:latin typeface="Sitka Display" pitchFamily="2" charset="0"/>
              </a:rPr>
              <a:t>If the operation is blocking (e.g., a CPU-intensive computation), the event loop might delegate the task to a worker thread or an external process to avoid blocking the main event loop.</a:t>
            </a:r>
          </a:p>
          <a:p>
            <a:pPr marL="742950" lvl="1" indent="-285750" algn="l">
              <a:buFont typeface="+mj-lt"/>
              <a:buAutoNum type="arabicPeriod"/>
            </a:pPr>
            <a:r>
              <a:rPr lang="en-US" b="0" i="0" dirty="0">
                <a:solidFill>
                  <a:schemeClr val="tx1"/>
                </a:solidFill>
                <a:effectLst/>
                <a:latin typeface="Sitka Display" pitchFamily="2" charset="0"/>
              </a:rPr>
              <a:t>This allows the event loop to continue processing other events and requests while the blocking operation is being handled separately.</a:t>
            </a:r>
          </a:p>
          <a:p>
            <a:pPr algn="l">
              <a:buFont typeface="+mj-lt"/>
              <a:buAutoNum type="arabicPeriod"/>
            </a:pPr>
            <a:r>
              <a:rPr lang="en-US" b="1" i="0" dirty="0">
                <a:solidFill>
                  <a:schemeClr val="tx1"/>
                </a:solidFill>
                <a:effectLst/>
                <a:latin typeface="Sitka Display" pitchFamily="2" charset="0"/>
              </a:rPr>
              <a:t>Worker Threads (if applicable):</a:t>
            </a:r>
            <a:endParaRPr lang="en-US" b="0" i="0" dirty="0">
              <a:solidFill>
                <a:schemeClr val="tx1"/>
              </a:solidFill>
              <a:effectLst/>
              <a:latin typeface="Sitka Display" pitchFamily="2" charset="0"/>
            </a:endParaRPr>
          </a:p>
          <a:p>
            <a:pPr marL="742950" lvl="1" indent="-285750" algn="l">
              <a:buFont typeface="+mj-lt"/>
              <a:buAutoNum type="arabicPeriod"/>
            </a:pPr>
            <a:r>
              <a:rPr lang="en-US" b="0" i="0" dirty="0">
                <a:solidFill>
                  <a:schemeClr val="tx1"/>
                </a:solidFill>
                <a:effectLst/>
                <a:latin typeface="Sitka Display" pitchFamily="2" charset="0"/>
              </a:rPr>
              <a:t>If Node.js is configured to use worker threads, the blocking operation may be offloaded to a separate thread to prevent it from affecting the main event loop's responsiveness.</a:t>
            </a:r>
          </a:p>
          <a:p>
            <a:pPr algn="l">
              <a:buFont typeface="+mj-lt"/>
              <a:buAutoNum type="arabicPeriod"/>
            </a:pPr>
            <a:r>
              <a:rPr lang="en-US" b="1" i="0" dirty="0">
                <a:solidFill>
                  <a:schemeClr val="tx1"/>
                </a:solidFill>
                <a:effectLst/>
                <a:latin typeface="Sitka Display" pitchFamily="2" charset="0"/>
              </a:rPr>
              <a:t>Completion of Request:</a:t>
            </a:r>
            <a:endParaRPr lang="en-US" b="0" i="0" dirty="0">
              <a:solidFill>
                <a:schemeClr val="tx1"/>
              </a:solidFill>
              <a:effectLst/>
              <a:latin typeface="Sitka Display" pitchFamily="2" charset="0"/>
            </a:endParaRPr>
          </a:p>
          <a:p>
            <a:pPr marL="742950" lvl="1" indent="-285750" algn="l">
              <a:buFont typeface="+mj-lt"/>
              <a:buAutoNum type="arabicPeriod"/>
            </a:pPr>
            <a:r>
              <a:rPr lang="en-US" b="0" i="0" dirty="0">
                <a:solidFill>
                  <a:schemeClr val="tx1"/>
                </a:solidFill>
                <a:effectLst/>
                <a:latin typeface="Sitka Display" pitchFamily="2" charset="0"/>
              </a:rPr>
              <a:t>The entire process repeats for each incoming request, allowing Node.js to handle a large number of concurrent connections efficiently.</a:t>
            </a:r>
          </a:p>
          <a:p>
            <a:pPr algn="l"/>
            <a:r>
              <a:rPr lang="en-US" b="0" i="0" dirty="0">
                <a:solidFill>
                  <a:schemeClr val="tx1"/>
                </a:solidFill>
                <a:effectLst/>
                <a:highlight>
                  <a:srgbClr val="FFFF00"/>
                </a:highlight>
                <a:latin typeface="Sitka Display" pitchFamily="2" charset="0"/>
              </a:rPr>
              <a:t>In summary, Node.js uses an event-driven, non-blocking architecture to handle client requests. Non-blocking operations are initiated and then processed asynchronously when completed, while blocking operations may be offloaded to separate threads or processes to maintain the responsiveness of the main event loop. This design allows Node.js to scale and handle a large number of concurrent connections without the need for extensive multithreading.</a:t>
            </a:r>
          </a:p>
          <a:p>
            <a:endParaRPr lang="en-IN" dirty="0"/>
          </a:p>
        </p:txBody>
      </p:sp>
    </p:spTree>
    <p:extLst>
      <p:ext uri="{BB962C8B-B14F-4D97-AF65-F5344CB8AC3E}">
        <p14:creationId xmlns:p14="http://schemas.microsoft.com/office/powerpoint/2010/main" val="790387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5429DCD-9DD9-0F63-287E-672846EE48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4167963" cy="2531533"/>
          </a:xfrm>
          <a:prstGeom prst="rect">
            <a:avLst/>
          </a:prstGeom>
        </p:spPr>
      </p:pic>
      <p:pic>
        <p:nvPicPr>
          <p:cNvPr id="8" name="Picture 7">
            <a:extLst>
              <a:ext uri="{FF2B5EF4-FFF2-40B4-BE49-F238E27FC236}">
                <a16:creationId xmlns:a16="http://schemas.microsoft.com/office/drawing/2014/main" id="{9402980D-8B24-C122-EEC0-4AEB1727E5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3267" y="-1"/>
            <a:ext cx="3870251" cy="2531533"/>
          </a:xfrm>
          <a:prstGeom prst="rect">
            <a:avLst/>
          </a:prstGeom>
        </p:spPr>
      </p:pic>
      <p:pic>
        <p:nvPicPr>
          <p:cNvPr id="10" name="Picture 9">
            <a:extLst>
              <a:ext uri="{FF2B5EF4-FFF2-40B4-BE49-F238E27FC236}">
                <a16:creationId xmlns:a16="http://schemas.microsoft.com/office/drawing/2014/main" id="{CEEB7E4C-E62F-5F50-3908-213CB141472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74419" y="0"/>
            <a:ext cx="4217581" cy="2519916"/>
          </a:xfrm>
          <a:prstGeom prst="rect">
            <a:avLst/>
          </a:prstGeom>
        </p:spPr>
      </p:pic>
      <p:pic>
        <p:nvPicPr>
          <p:cNvPr id="12" name="Picture 11">
            <a:extLst>
              <a:ext uri="{FF2B5EF4-FFF2-40B4-BE49-F238E27FC236}">
                <a16:creationId xmlns:a16="http://schemas.microsoft.com/office/drawing/2014/main" id="{D4163FBE-648E-3D2C-566E-E5072C76DC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40642" y="3344333"/>
            <a:ext cx="4147091" cy="2658534"/>
          </a:xfrm>
          <a:prstGeom prst="rect">
            <a:avLst/>
          </a:prstGeom>
        </p:spPr>
      </p:pic>
      <p:pic>
        <p:nvPicPr>
          <p:cNvPr id="14" name="Picture 13">
            <a:extLst>
              <a:ext uri="{FF2B5EF4-FFF2-40B4-BE49-F238E27FC236}">
                <a16:creationId xmlns:a16="http://schemas.microsoft.com/office/drawing/2014/main" id="{64E45535-993B-EDE2-79AC-F6DCA0F55DB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3338623"/>
            <a:ext cx="3550021" cy="2665551"/>
          </a:xfrm>
          <a:prstGeom prst="rect">
            <a:avLst/>
          </a:prstGeom>
        </p:spPr>
      </p:pic>
      <p:pic>
        <p:nvPicPr>
          <p:cNvPr id="16" name="Picture 15">
            <a:extLst>
              <a:ext uri="{FF2B5EF4-FFF2-40B4-BE49-F238E27FC236}">
                <a16:creationId xmlns:a16="http://schemas.microsoft.com/office/drawing/2014/main" id="{B60EDB47-EA85-5402-2E37-46AAD3EA855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87732" y="3347542"/>
            <a:ext cx="4504267" cy="2663791"/>
          </a:xfrm>
          <a:prstGeom prst="rect">
            <a:avLst/>
          </a:prstGeom>
        </p:spPr>
      </p:pic>
      <p:sp>
        <p:nvSpPr>
          <p:cNvPr id="17" name="TextBox 16">
            <a:extLst>
              <a:ext uri="{FF2B5EF4-FFF2-40B4-BE49-F238E27FC236}">
                <a16:creationId xmlns:a16="http://schemas.microsoft.com/office/drawing/2014/main" id="{E463AB9A-BCD1-92DE-6407-78C3649830B0}"/>
              </a:ext>
            </a:extLst>
          </p:cNvPr>
          <p:cNvSpPr txBox="1"/>
          <p:nvPr/>
        </p:nvSpPr>
        <p:spPr>
          <a:xfrm>
            <a:off x="558799" y="2650067"/>
            <a:ext cx="2561920" cy="369332"/>
          </a:xfrm>
          <a:prstGeom prst="rect">
            <a:avLst/>
          </a:prstGeom>
          <a:noFill/>
        </p:spPr>
        <p:txBody>
          <a:bodyPr wrap="none" rtlCol="0">
            <a:spAutoFit/>
          </a:bodyPr>
          <a:lstStyle/>
          <a:p>
            <a:r>
              <a:rPr lang="en-IN" dirty="0">
                <a:highlight>
                  <a:srgbClr val="FFFF00"/>
                </a:highlight>
              </a:rPr>
              <a:t>Client makes a request</a:t>
            </a:r>
          </a:p>
        </p:txBody>
      </p:sp>
      <p:sp>
        <p:nvSpPr>
          <p:cNvPr id="18" name="TextBox 17">
            <a:extLst>
              <a:ext uri="{FF2B5EF4-FFF2-40B4-BE49-F238E27FC236}">
                <a16:creationId xmlns:a16="http://schemas.microsoft.com/office/drawing/2014/main" id="{500A1985-5E24-3048-FD3E-409E08511CD1}"/>
              </a:ext>
            </a:extLst>
          </p:cNvPr>
          <p:cNvSpPr txBox="1"/>
          <p:nvPr/>
        </p:nvSpPr>
        <p:spPr>
          <a:xfrm>
            <a:off x="4106333" y="2540001"/>
            <a:ext cx="3725333" cy="646331"/>
          </a:xfrm>
          <a:prstGeom prst="rect">
            <a:avLst/>
          </a:prstGeom>
          <a:noFill/>
        </p:spPr>
        <p:txBody>
          <a:bodyPr wrap="square" rtlCol="0">
            <a:spAutoFit/>
          </a:bodyPr>
          <a:lstStyle/>
          <a:p>
            <a:r>
              <a:rPr lang="en-IN" dirty="0">
                <a:highlight>
                  <a:srgbClr val="FFFF00"/>
                </a:highlight>
                <a:latin typeface="Sitka Heading" pitchFamily="2" charset="0"/>
              </a:rPr>
              <a:t>Event queue receives the requests and places all in a queue</a:t>
            </a:r>
          </a:p>
        </p:txBody>
      </p:sp>
      <p:sp>
        <p:nvSpPr>
          <p:cNvPr id="19" name="TextBox 18">
            <a:extLst>
              <a:ext uri="{FF2B5EF4-FFF2-40B4-BE49-F238E27FC236}">
                <a16:creationId xmlns:a16="http://schemas.microsoft.com/office/drawing/2014/main" id="{AB77AD0E-062C-F0EB-9966-FF621C58A7CB}"/>
              </a:ext>
            </a:extLst>
          </p:cNvPr>
          <p:cNvSpPr txBox="1"/>
          <p:nvPr/>
        </p:nvSpPr>
        <p:spPr>
          <a:xfrm>
            <a:off x="8119534" y="2514598"/>
            <a:ext cx="4216400" cy="646331"/>
          </a:xfrm>
          <a:prstGeom prst="rect">
            <a:avLst/>
          </a:prstGeom>
          <a:noFill/>
        </p:spPr>
        <p:txBody>
          <a:bodyPr wrap="square" rtlCol="0">
            <a:spAutoFit/>
          </a:bodyPr>
          <a:lstStyle/>
          <a:p>
            <a:r>
              <a:rPr lang="en-IN" dirty="0">
                <a:highlight>
                  <a:srgbClr val="FFFF00"/>
                </a:highlight>
                <a:latin typeface="Sitka Heading" pitchFamily="2" charset="0"/>
              </a:rPr>
              <a:t>Event loop checks whether the operation is blocking or non blocking</a:t>
            </a:r>
          </a:p>
        </p:txBody>
      </p:sp>
      <p:sp>
        <p:nvSpPr>
          <p:cNvPr id="20" name="TextBox 19">
            <a:extLst>
              <a:ext uri="{FF2B5EF4-FFF2-40B4-BE49-F238E27FC236}">
                <a16:creationId xmlns:a16="http://schemas.microsoft.com/office/drawing/2014/main" id="{4C418C90-0F6D-2DE5-327F-A01592DA27E5}"/>
              </a:ext>
            </a:extLst>
          </p:cNvPr>
          <p:cNvSpPr txBox="1"/>
          <p:nvPr/>
        </p:nvSpPr>
        <p:spPr>
          <a:xfrm>
            <a:off x="0" y="5934670"/>
            <a:ext cx="3716867" cy="923330"/>
          </a:xfrm>
          <a:prstGeom prst="rect">
            <a:avLst/>
          </a:prstGeom>
          <a:noFill/>
        </p:spPr>
        <p:txBody>
          <a:bodyPr wrap="square" rtlCol="0">
            <a:spAutoFit/>
          </a:bodyPr>
          <a:lstStyle/>
          <a:p>
            <a:r>
              <a:rPr lang="en-IN" dirty="0">
                <a:highlight>
                  <a:srgbClr val="FFFF00"/>
                </a:highlight>
                <a:latin typeface="Sitka Heading" pitchFamily="2" charset="0"/>
              </a:rPr>
              <a:t>In case of non blocking operation the loop processes the request and sends the response  </a:t>
            </a:r>
          </a:p>
        </p:txBody>
      </p:sp>
      <p:sp>
        <p:nvSpPr>
          <p:cNvPr id="22" name="TextBox 21">
            <a:extLst>
              <a:ext uri="{FF2B5EF4-FFF2-40B4-BE49-F238E27FC236}">
                <a16:creationId xmlns:a16="http://schemas.microsoft.com/office/drawing/2014/main" id="{2E32FC74-07B0-FDB5-63BA-66BAC3764650}"/>
              </a:ext>
            </a:extLst>
          </p:cNvPr>
          <p:cNvSpPr txBox="1"/>
          <p:nvPr/>
        </p:nvSpPr>
        <p:spPr>
          <a:xfrm>
            <a:off x="3784600" y="6002867"/>
            <a:ext cx="4097867" cy="646331"/>
          </a:xfrm>
          <a:prstGeom prst="rect">
            <a:avLst/>
          </a:prstGeom>
          <a:noFill/>
        </p:spPr>
        <p:txBody>
          <a:bodyPr wrap="square" rtlCol="0">
            <a:spAutoFit/>
          </a:bodyPr>
          <a:lstStyle/>
          <a:p>
            <a:r>
              <a:rPr lang="en-IN" dirty="0">
                <a:highlight>
                  <a:srgbClr val="FFFF00"/>
                </a:highlight>
                <a:latin typeface="Sitka Heading" pitchFamily="2" charset="0"/>
              </a:rPr>
              <a:t>In case of Blocking operation the loop assigns a thread and make him work </a:t>
            </a:r>
          </a:p>
        </p:txBody>
      </p:sp>
      <p:sp>
        <p:nvSpPr>
          <p:cNvPr id="23" name="TextBox 22">
            <a:extLst>
              <a:ext uri="{FF2B5EF4-FFF2-40B4-BE49-F238E27FC236}">
                <a16:creationId xmlns:a16="http://schemas.microsoft.com/office/drawing/2014/main" id="{3F2A2009-5A6F-5061-4571-A7D8C0FD437B}"/>
              </a:ext>
            </a:extLst>
          </p:cNvPr>
          <p:cNvSpPr txBox="1"/>
          <p:nvPr/>
        </p:nvSpPr>
        <p:spPr>
          <a:xfrm>
            <a:off x="7814734" y="5934670"/>
            <a:ext cx="4436533" cy="923330"/>
          </a:xfrm>
          <a:prstGeom prst="rect">
            <a:avLst/>
          </a:prstGeom>
          <a:noFill/>
        </p:spPr>
        <p:txBody>
          <a:bodyPr wrap="square" rtlCol="0">
            <a:spAutoFit/>
          </a:bodyPr>
          <a:lstStyle/>
          <a:p>
            <a:r>
              <a:rPr lang="en-IN" dirty="0">
                <a:highlight>
                  <a:srgbClr val="FFFF00"/>
                </a:highlight>
                <a:latin typeface="Sitka Display" pitchFamily="2" charset="0"/>
              </a:rPr>
              <a:t>It’s a good practice to always write your code using non blocking operations to avoid scalability issues</a:t>
            </a:r>
          </a:p>
        </p:txBody>
      </p:sp>
    </p:spTree>
    <p:extLst>
      <p:ext uri="{BB962C8B-B14F-4D97-AF65-F5344CB8AC3E}">
        <p14:creationId xmlns:p14="http://schemas.microsoft.com/office/powerpoint/2010/main" val="2542216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45ED5-FD1D-34E6-7DF0-4FC1F86A9563}"/>
              </a:ext>
            </a:extLst>
          </p:cNvPr>
          <p:cNvSpPr>
            <a:spLocks noGrp="1"/>
          </p:cNvSpPr>
          <p:nvPr>
            <p:ph type="title"/>
          </p:nvPr>
        </p:nvSpPr>
        <p:spPr/>
        <p:txBody>
          <a:bodyPr/>
          <a:lstStyle/>
          <a:p>
            <a:r>
              <a:rPr lang="en-IN" dirty="0">
                <a:latin typeface="Sitka Heading" pitchFamily="2" charset="0"/>
              </a:rPr>
              <a:t>Advantages</a:t>
            </a:r>
          </a:p>
        </p:txBody>
      </p:sp>
      <p:sp>
        <p:nvSpPr>
          <p:cNvPr id="3" name="Content Placeholder 2">
            <a:extLst>
              <a:ext uri="{FF2B5EF4-FFF2-40B4-BE49-F238E27FC236}">
                <a16:creationId xmlns:a16="http://schemas.microsoft.com/office/drawing/2014/main" id="{42B04C52-3C8A-7F57-6164-EDDDA9738943}"/>
              </a:ext>
            </a:extLst>
          </p:cNvPr>
          <p:cNvSpPr>
            <a:spLocks noGrp="1"/>
          </p:cNvSpPr>
          <p:nvPr>
            <p:ph idx="1"/>
          </p:nvPr>
        </p:nvSpPr>
        <p:spPr>
          <a:xfrm>
            <a:off x="110067" y="1473200"/>
            <a:ext cx="11912600" cy="5257800"/>
          </a:xfrm>
        </p:spPr>
        <p:txBody>
          <a:bodyPr>
            <a:normAutofit fontScale="62500" lnSpcReduction="20000"/>
          </a:bodyPr>
          <a:lstStyle/>
          <a:p>
            <a:pPr algn="l">
              <a:buFont typeface="Wingdings" panose="05000000000000000000" pitchFamily="2" charset="2"/>
              <a:buChar char="Ø"/>
            </a:pPr>
            <a:r>
              <a:rPr lang="en-US" sz="2900" b="1" i="0" dirty="0">
                <a:solidFill>
                  <a:schemeClr val="tx1"/>
                </a:solidFill>
                <a:effectLst/>
                <a:latin typeface="Sitka Heading" pitchFamily="2" charset="0"/>
              </a:rPr>
              <a:t>Scalability:</a:t>
            </a:r>
          </a:p>
          <a:p>
            <a:pPr lvl="1" algn="l">
              <a:buFont typeface="Wingdings" panose="05000000000000000000" pitchFamily="2" charset="2"/>
              <a:buChar char="Ø"/>
            </a:pPr>
            <a:r>
              <a:rPr lang="en-US" sz="2800" b="0" i="0" dirty="0">
                <a:solidFill>
                  <a:schemeClr val="tx1"/>
                </a:solidFill>
                <a:effectLst/>
                <a:latin typeface="Sitka Heading" pitchFamily="2" charset="0"/>
              </a:rPr>
              <a:t>Node.js is well-suited for building scalable network applications. Its </a:t>
            </a:r>
            <a:r>
              <a:rPr lang="en-US" sz="2800" b="0" i="0" dirty="0">
                <a:solidFill>
                  <a:schemeClr val="tx1"/>
                </a:solidFill>
                <a:effectLst/>
                <a:highlight>
                  <a:srgbClr val="FFFF00"/>
                </a:highlight>
                <a:latin typeface="Sitka Heading" pitchFamily="2" charset="0"/>
              </a:rPr>
              <a:t>event-driven architecture allows handling a large number of concurrent connections efficiently.</a:t>
            </a:r>
          </a:p>
          <a:p>
            <a:pPr algn="l">
              <a:buFont typeface="Wingdings" panose="05000000000000000000" pitchFamily="2" charset="2"/>
              <a:buChar char="Ø"/>
            </a:pPr>
            <a:r>
              <a:rPr lang="en-US" sz="2900" b="1" i="0" dirty="0">
                <a:solidFill>
                  <a:schemeClr val="tx1"/>
                </a:solidFill>
                <a:effectLst/>
                <a:latin typeface="Sitka Heading" pitchFamily="2" charset="0"/>
              </a:rPr>
              <a:t>High Performance:</a:t>
            </a:r>
            <a:endParaRPr lang="en-US" sz="2900" b="0" i="0" dirty="0">
              <a:solidFill>
                <a:schemeClr val="tx1"/>
              </a:solidFill>
              <a:effectLst/>
              <a:latin typeface="Sitka Heading" pitchFamily="2" charset="0"/>
            </a:endParaRPr>
          </a:p>
          <a:p>
            <a:pPr lvl="1" algn="l">
              <a:buFont typeface="Wingdings" panose="05000000000000000000" pitchFamily="2" charset="2"/>
              <a:buChar char="Ø"/>
            </a:pPr>
            <a:r>
              <a:rPr lang="en-US" sz="2800" b="0" i="0" dirty="0">
                <a:solidFill>
                  <a:schemeClr val="tx1"/>
                </a:solidFill>
                <a:effectLst/>
                <a:latin typeface="Sitka Heading" pitchFamily="2" charset="0"/>
              </a:rPr>
              <a:t>The V8 JavaScript engine, combined </a:t>
            </a:r>
            <a:r>
              <a:rPr lang="en-US" sz="2800" b="0" i="0" dirty="0">
                <a:solidFill>
                  <a:schemeClr val="tx1"/>
                </a:solidFill>
                <a:effectLst/>
                <a:highlight>
                  <a:srgbClr val="FFFF00"/>
                </a:highlight>
                <a:latin typeface="Sitka Heading" pitchFamily="2" charset="0"/>
              </a:rPr>
              <a:t>with non-blocking I/O</a:t>
            </a:r>
            <a:r>
              <a:rPr lang="en-US" sz="2800" b="0" i="0" dirty="0">
                <a:solidFill>
                  <a:schemeClr val="tx1"/>
                </a:solidFill>
                <a:effectLst/>
                <a:latin typeface="Sitka Heading" pitchFamily="2" charset="0"/>
              </a:rPr>
              <a:t>, enables high performance by executing JavaScript code in a fast and optimized manner.</a:t>
            </a:r>
          </a:p>
          <a:p>
            <a:pPr algn="l">
              <a:buFont typeface="Wingdings" panose="05000000000000000000" pitchFamily="2" charset="2"/>
              <a:buChar char="Ø"/>
            </a:pPr>
            <a:r>
              <a:rPr lang="en-US" sz="2900" b="1" i="0" dirty="0">
                <a:solidFill>
                  <a:schemeClr val="tx1"/>
                </a:solidFill>
                <a:effectLst/>
                <a:latin typeface="Sitka Heading" pitchFamily="2" charset="0"/>
              </a:rPr>
              <a:t>Fast Execution:</a:t>
            </a:r>
            <a:endParaRPr lang="en-US" sz="2900" b="0" i="0" dirty="0">
              <a:solidFill>
                <a:schemeClr val="tx1"/>
              </a:solidFill>
              <a:effectLst/>
              <a:latin typeface="Sitka Heading" pitchFamily="2" charset="0"/>
            </a:endParaRPr>
          </a:p>
          <a:p>
            <a:pPr lvl="1" algn="l">
              <a:buFont typeface="Wingdings" panose="05000000000000000000" pitchFamily="2" charset="2"/>
              <a:buChar char="Ø"/>
            </a:pPr>
            <a:r>
              <a:rPr lang="en-US" sz="2800" b="0" i="0" dirty="0">
                <a:solidFill>
                  <a:schemeClr val="tx1"/>
                </a:solidFill>
                <a:effectLst/>
                <a:latin typeface="Sitka Heading" pitchFamily="2" charset="0"/>
              </a:rPr>
              <a:t>Node.js is designed to be </a:t>
            </a:r>
            <a:r>
              <a:rPr lang="en-US" sz="2800" b="0" i="0" dirty="0">
                <a:solidFill>
                  <a:schemeClr val="tx1"/>
                </a:solidFill>
                <a:effectLst/>
                <a:highlight>
                  <a:srgbClr val="FFFF00"/>
                </a:highlight>
                <a:latin typeface="Sitka Heading" pitchFamily="2" charset="0"/>
              </a:rPr>
              <a:t>lightweight and efficient</a:t>
            </a:r>
            <a:r>
              <a:rPr lang="en-US" sz="2800" b="0" i="0" dirty="0">
                <a:solidFill>
                  <a:schemeClr val="tx1"/>
                </a:solidFill>
                <a:effectLst/>
                <a:latin typeface="Sitka Heading" pitchFamily="2" charset="0"/>
              </a:rPr>
              <a:t>, which results in fast execution of code.</a:t>
            </a:r>
          </a:p>
          <a:p>
            <a:pPr algn="l">
              <a:buFont typeface="Wingdings" panose="05000000000000000000" pitchFamily="2" charset="2"/>
              <a:buChar char="Ø"/>
            </a:pPr>
            <a:r>
              <a:rPr lang="en-US" sz="2900" b="1" i="0" dirty="0">
                <a:solidFill>
                  <a:schemeClr val="tx1"/>
                </a:solidFill>
                <a:effectLst/>
                <a:latin typeface="Sitka Heading" pitchFamily="2" charset="0"/>
              </a:rPr>
              <a:t>Single Programming Language:</a:t>
            </a:r>
            <a:endParaRPr lang="en-US" sz="2900" b="0" i="0" dirty="0">
              <a:solidFill>
                <a:schemeClr val="tx1"/>
              </a:solidFill>
              <a:effectLst/>
              <a:latin typeface="Sitka Heading" pitchFamily="2" charset="0"/>
            </a:endParaRPr>
          </a:p>
          <a:p>
            <a:pPr lvl="1" algn="l">
              <a:buFont typeface="Wingdings" panose="05000000000000000000" pitchFamily="2" charset="2"/>
              <a:buChar char="Ø"/>
            </a:pPr>
            <a:r>
              <a:rPr lang="en-US" sz="2800" b="0" i="0" dirty="0">
                <a:solidFill>
                  <a:schemeClr val="tx1"/>
                </a:solidFill>
                <a:effectLst/>
                <a:latin typeface="Sitka Heading" pitchFamily="2" charset="0"/>
              </a:rPr>
              <a:t>Using JavaScript on both the client and server sides </a:t>
            </a:r>
            <a:r>
              <a:rPr lang="en-US" sz="2800" b="0" i="0" dirty="0">
                <a:solidFill>
                  <a:schemeClr val="tx1"/>
                </a:solidFill>
                <a:effectLst/>
                <a:highlight>
                  <a:srgbClr val="FFFF00"/>
                </a:highlight>
                <a:latin typeface="Sitka Heading" pitchFamily="2" charset="0"/>
              </a:rPr>
              <a:t>reduces</a:t>
            </a:r>
            <a:r>
              <a:rPr lang="en-US" sz="2800" b="0" i="0" dirty="0">
                <a:solidFill>
                  <a:schemeClr val="tx1"/>
                </a:solidFill>
                <a:effectLst/>
                <a:latin typeface="Sitka Heading" pitchFamily="2" charset="0"/>
              </a:rPr>
              <a:t> the need for </a:t>
            </a:r>
            <a:r>
              <a:rPr lang="en-US" sz="2800" b="0" i="0" dirty="0">
                <a:solidFill>
                  <a:schemeClr val="tx1"/>
                </a:solidFill>
                <a:effectLst/>
                <a:highlight>
                  <a:srgbClr val="FFFF00"/>
                </a:highlight>
                <a:latin typeface="Sitka Heading" pitchFamily="2" charset="0"/>
              </a:rPr>
              <a:t>context switching </a:t>
            </a:r>
            <a:r>
              <a:rPr lang="en-US" sz="2800" b="0" i="0" dirty="0">
                <a:solidFill>
                  <a:schemeClr val="tx1"/>
                </a:solidFill>
                <a:effectLst/>
                <a:latin typeface="Sitka Heading" pitchFamily="2" charset="0"/>
              </a:rPr>
              <a:t>and allows for better code reuse.</a:t>
            </a:r>
          </a:p>
          <a:p>
            <a:pPr algn="l">
              <a:buFont typeface="Wingdings" panose="05000000000000000000" pitchFamily="2" charset="2"/>
              <a:buChar char="Ø"/>
            </a:pPr>
            <a:r>
              <a:rPr lang="en-US" sz="2900" b="1" i="0" dirty="0">
                <a:solidFill>
                  <a:schemeClr val="tx1"/>
                </a:solidFill>
                <a:effectLst/>
                <a:latin typeface="Sitka Heading" pitchFamily="2" charset="0"/>
              </a:rPr>
              <a:t>Large Ecosystem (NPM):</a:t>
            </a:r>
            <a:endParaRPr lang="en-US" sz="2900" b="0" i="0" dirty="0">
              <a:solidFill>
                <a:schemeClr val="tx1"/>
              </a:solidFill>
              <a:effectLst/>
              <a:latin typeface="Sitka Heading" pitchFamily="2" charset="0"/>
            </a:endParaRPr>
          </a:p>
          <a:p>
            <a:pPr lvl="1" algn="l">
              <a:buFont typeface="Wingdings" panose="05000000000000000000" pitchFamily="2" charset="2"/>
              <a:buChar char="Ø"/>
            </a:pPr>
            <a:r>
              <a:rPr lang="en-US" sz="2800" b="0" i="0" dirty="0">
                <a:solidFill>
                  <a:schemeClr val="tx1"/>
                </a:solidFill>
                <a:effectLst/>
                <a:latin typeface="Sitka Heading" pitchFamily="2" charset="0"/>
              </a:rPr>
              <a:t>Node Package Manager (NPM) provides a vast ecosystem of</a:t>
            </a:r>
            <a:r>
              <a:rPr lang="en-US" sz="2800" b="0" i="0" dirty="0">
                <a:solidFill>
                  <a:schemeClr val="tx1"/>
                </a:solidFill>
                <a:effectLst/>
                <a:highlight>
                  <a:srgbClr val="FFFF00"/>
                </a:highlight>
                <a:latin typeface="Sitka Heading" pitchFamily="2" charset="0"/>
              </a:rPr>
              <a:t> open-source libraries and tools,</a:t>
            </a:r>
            <a:r>
              <a:rPr lang="en-US" sz="2800" b="0" i="0" dirty="0">
                <a:solidFill>
                  <a:schemeClr val="tx1"/>
                </a:solidFill>
                <a:effectLst/>
                <a:latin typeface="Sitka Heading" pitchFamily="2" charset="0"/>
              </a:rPr>
              <a:t> making it easy for developers to find and use </a:t>
            </a:r>
            <a:r>
              <a:rPr lang="en-US" sz="2800" b="0" i="0" dirty="0">
                <a:solidFill>
                  <a:schemeClr val="tx1"/>
                </a:solidFill>
                <a:effectLst/>
                <a:highlight>
                  <a:srgbClr val="FFFF00"/>
                </a:highlight>
                <a:latin typeface="Sitka Heading" pitchFamily="2" charset="0"/>
              </a:rPr>
              <a:t>existing packages.</a:t>
            </a:r>
          </a:p>
          <a:p>
            <a:pPr algn="l">
              <a:buFont typeface="Wingdings" panose="05000000000000000000" pitchFamily="2" charset="2"/>
              <a:buChar char="Ø"/>
            </a:pPr>
            <a:r>
              <a:rPr lang="en-US" sz="2600" b="1" i="0" dirty="0">
                <a:solidFill>
                  <a:schemeClr val="tx1"/>
                </a:solidFill>
                <a:effectLst/>
                <a:latin typeface="Sitka Heading" pitchFamily="2" charset="0"/>
              </a:rPr>
              <a:t>Community Support:</a:t>
            </a:r>
            <a:endParaRPr lang="en-US" sz="2600" b="0" i="0" dirty="0">
              <a:solidFill>
                <a:schemeClr val="tx1"/>
              </a:solidFill>
              <a:effectLst/>
              <a:latin typeface="Sitka Heading" pitchFamily="2" charset="0"/>
            </a:endParaRPr>
          </a:p>
          <a:p>
            <a:pPr lvl="1" algn="l">
              <a:buFont typeface="Wingdings" panose="05000000000000000000" pitchFamily="2" charset="2"/>
              <a:buChar char="Ø"/>
            </a:pPr>
            <a:r>
              <a:rPr lang="en-US" sz="2800" b="0" i="0" dirty="0">
                <a:solidFill>
                  <a:schemeClr val="tx1"/>
                </a:solidFill>
                <a:effectLst/>
                <a:latin typeface="Sitka Heading" pitchFamily="2" charset="0"/>
              </a:rPr>
              <a:t>Node.js has a large and active community, contributing to its ongoing development, providing support, and sharing knowledge.</a:t>
            </a:r>
          </a:p>
          <a:p>
            <a:endParaRPr lang="en-IN" dirty="0"/>
          </a:p>
        </p:txBody>
      </p:sp>
    </p:spTree>
    <p:extLst>
      <p:ext uri="{BB962C8B-B14F-4D97-AF65-F5344CB8AC3E}">
        <p14:creationId xmlns:p14="http://schemas.microsoft.com/office/powerpoint/2010/main" val="2954088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B04C52-3C8A-7F57-6164-EDDDA9738943}"/>
              </a:ext>
            </a:extLst>
          </p:cNvPr>
          <p:cNvSpPr>
            <a:spLocks noGrp="1"/>
          </p:cNvSpPr>
          <p:nvPr>
            <p:ph idx="1"/>
          </p:nvPr>
        </p:nvSpPr>
        <p:spPr>
          <a:xfrm>
            <a:off x="677334" y="406401"/>
            <a:ext cx="8596668" cy="5634962"/>
          </a:xfrm>
        </p:spPr>
        <p:txBody>
          <a:bodyPr>
            <a:normAutofit fontScale="92500" lnSpcReduction="10000"/>
          </a:bodyPr>
          <a:lstStyle/>
          <a:p>
            <a:pPr algn="l">
              <a:buFont typeface="Wingdings" panose="05000000000000000000" pitchFamily="2" charset="2"/>
              <a:buChar char="Ø"/>
            </a:pPr>
            <a:r>
              <a:rPr lang="en-US" sz="3200" b="1" i="0" dirty="0">
                <a:solidFill>
                  <a:schemeClr val="tx1"/>
                </a:solidFill>
                <a:effectLst/>
                <a:latin typeface="Sitka Heading" pitchFamily="2" charset="0"/>
              </a:rPr>
              <a:t>Asynchronous and Non-blocking:</a:t>
            </a:r>
            <a:endParaRPr lang="en-US" sz="3200" b="0" i="0" dirty="0">
              <a:solidFill>
                <a:schemeClr val="tx1"/>
              </a:solidFill>
              <a:effectLst/>
              <a:latin typeface="Sitka Heading" pitchFamily="2" charset="0"/>
            </a:endParaRPr>
          </a:p>
          <a:p>
            <a:pPr lvl="1" algn="l">
              <a:buFont typeface="Wingdings" panose="05000000000000000000" pitchFamily="2" charset="2"/>
              <a:buChar char="Ø"/>
            </a:pPr>
            <a:r>
              <a:rPr lang="en-US" sz="2800" b="0" i="0" dirty="0">
                <a:solidFill>
                  <a:schemeClr val="tx1"/>
                </a:solidFill>
                <a:effectLst/>
                <a:latin typeface="Sitka Heading" pitchFamily="2" charset="0"/>
              </a:rPr>
              <a:t>Node.js uses an </a:t>
            </a:r>
            <a:r>
              <a:rPr lang="en-US" sz="2800" b="0" i="0" dirty="0">
                <a:solidFill>
                  <a:schemeClr val="tx1"/>
                </a:solidFill>
                <a:effectLst/>
                <a:highlight>
                  <a:srgbClr val="FFFF00"/>
                </a:highlight>
                <a:latin typeface="Sitka Heading" pitchFamily="2" charset="0"/>
              </a:rPr>
              <a:t>event-driven, non-blocking I/O model</a:t>
            </a:r>
            <a:r>
              <a:rPr lang="en-US" sz="2800" b="0" i="0" dirty="0">
                <a:solidFill>
                  <a:schemeClr val="tx1"/>
                </a:solidFill>
                <a:effectLst/>
                <a:latin typeface="Sitka Heading" pitchFamily="2" charset="0"/>
              </a:rPr>
              <a:t>, allowing for the efficient handling of </a:t>
            </a:r>
            <a:r>
              <a:rPr lang="en-US" sz="2800" b="0" i="0" dirty="0">
                <a:solidFill>
                  <a:schemeClr val="tx1"/>
                </a:solidFill>
                <a:effectLst/>
                <a:highlight>
                  <a:srgbClr val="FFFF00"/>
                </a:highlight>
                <a:latin typeface="Sitka Heading" pitchFamily="2" charset="0"/>
              </a:rPr>
              <a:t>concurrent requests without creating many threads or processes</a:t>
            </a:r>
            <a:r>
              <a:rPr lang="en-US" sz="2800" b="0" i="0" dirty="0">
                <a:solidFill>
                  <a:schemeClr val="tx1"/>
                </a:solidFill>
                <a:effectLst/>
                <a:latin typeface="Sitka Heading" pitchFamily="2" charset="0"/>
              </a:rPr>
              <a:t>.</a:t>
            </a:r>
          </a:p>
          <a:p>
            <a:pPr algn="l">
              <a:buFont typeface="Wingdings" panose="05000000000000000000" pitchFamily="2" charset="2"/>
              <a:buChar char="Ø"/>
            </a:pPr>
            <a:r>
              <a:rPr lang="en-US" sz="3200" b="1" i="0" dirty="0">
                <a:solidFill>
                  <a:schemeClr val="tx1"/>
                </a:solidFill>
                <a:effectLst/>
                <a:latin typeface="Sitka Heading" pitchFamily="2" charset="0"/>
              </a:rPr>
              <a:t>Real-time Capabilities:</a:t>
            </a:r>
            <a:endParaRPr lang="en-US" sz="3200" b="0" i="0" dirty="0">
              <a:solidFill>
                <a:schemeClr val="tx1"/>
              </a:solidFill>
              <a:effectLst/>
              <a:latin typeface="Sitka Heading" pitchFamily="2" charset="0"/>
            </a:endParaRPr>
          </a:p>
          <a:p>
            <a:pPr lvl="1" algn="l">
              <a:buFont typeface="Wingdings" panose="05000000000000000000" pitchFamily="2" charset="2"/>
              <a:buChar char="Ø"/>
            </a:pPr>
            <a:r>
              <a:rPr lang="en-US" sz="2800" b="0" i="0" dirty="0">
                <a:solidFill>
                  <a:schemeClr val="tx1"/>
                </a:solidFill>
                <a:effectLst/>
                <a:latin typeface="Sitka Heading" pitchFamily="2" charset="0"/>
              </a:rPr>
              <a:t>Node.js is well-suited for </a:t>
            </a:r>
            <a:r>
              <a:rPr lang="en-US" sz="2800" b="0" i="0" dirty="0">
                <a:solidFill>
                  <a:schemeClr val="tx1"/>
                </a:solidFill>
                <a:effectLst/>
                <a:highlight>
                  <a:srgbClr val="FFFF00"/>
                </a:highlight>
                <a:latin typeface="Sitka Heading" pitchFamily="2" charset="0"/>
              </a:rPr>
              <a:t>real-time applications </a:t>
            </a:r>
            <a:r>
              <a:rPr lang="en-US" sz="2800" b="0" i="0" dirty="0">
                <a:solidFill>
                  <a:schemeClr val="tx1"/>
                </a:solidFill>
                <a:effectLst/>
                <a:latin typeface="Sitka Heading" pitchFamily="2" charset="0"/>
              </a:rPr>
              <a:t>such as chat applications, online gaming, and collaborative tools due to its ability to handle multiple connections simultaneously.</a:t>
            </a:r>
          </a:p>
          <a:p>
            <a:pPr algn="l">
              <a:buFont typeface="Wingdings" panose="05000000000000000000" pitchFamily="2" charset="2"/>
              <a:buChar char="Ø"/>
            </a:pPr>
            <a:r>
              <a:rPr lang="en-US" sz="3200" b="1" i="0" dirty="0">
                <a:solidFill>
                  <a:schemeClr val="tx1"/>
                </a:solidFill>
                <a:effectLst/>
                <a:latin typeface="Sitka Heading" pitchFamily="2" charset="0"/>
              </a:rPr>
              <a:t>Cross-Platform Compatibility:</a:t>
            </a:r>
            <a:endParaRPr lang="en-US" sz="3200" b="0" i="0" dirty="0">
              <a:solidFill>
                <a:schemeClr val="tx1"/>
              </a:solidFill>
              <a:effectLst/>
              <a:latin typeface="Sitka Heading" pitchFamily="2" charset="0"/>
            </a:endParaRPr>
          </a:p>
          <a:p>
            <a:pPr lvl="1" algn="l">
              <a:buFont typeface="Wingdings" panose="05000000000000000000" pitchFamily="2" charset="2"/>
              <a:buChar char="Ø"/>
            </a:pPr>
            <a:r>
              <a:rPr lang="en-US" sz="2800" b="0" i="0" dirty="0">
                <a:solidFill>
                  <a:schemeClr val="tx1"/>
                </a:solidFill>
                <a:effectLst/>
                <a:latin typeface="Sitka Heading" pitchFamily="2" charset="0"/>
              </a:rPr>
              <a:t>Node.js is designed to be cross-platform, allowing developers to build applications that run on various operating systems with </a:t>
            </a:r>
            <a:r>
              <a:rPr lang="en-US" sz="2800" b="0" i="0" dirty="0">
                <a:solidFill>
                  <a:schemeClr val="tx1"/>
                </a:solidFill>
                <a:effectLst/>
                <a:highlight>
                  <a:srgbClr val="FFFF00"/>
                </a:highlight>
                <a:latin typeface="Sitka Heading" pitchFamily="2" charset="0"/>
              </a:rPr>
              <a:t>minimal modifications.</a:t>
            </a:r>
          </a:p>
          <a:p>
            <a:endParaRPr lang="en-IN" dirty="0"/>
          </a:p>
        </p:txBody>
      </p:sp>
      <p:pic>
        <p:nvPicPr>
          <p:cNvPr id="4" name="Picture 3">
            <a:extLst>
              <a:ext uri="{FF2B5EF4-FFF2-40B4-BE49-F238E27FC236}">
                <a16:creationId xmlns:a16="http://schemas.microsoft.com/office/drawing/2014/main" id="{BF9779AA-0650-A5A9-E610-C1B33CF4FD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1992" y="4829689"/>
            <a:ext cx="2930527" cy="186989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475182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E1BB0B0C-53E1-ABB5-6B63-B8129595224A}"/>
              </a:ext>
            </a:extLst>
          </p:cNvPr>
          <p:cNvSpPr>
            <a:spLocks noGrp="1" noChangeArrowheads="1"/>
          </p:cNvSpPr>
          <p:nvPr>
            <p:ph type="title"/>
          </p:nvPr>
        </p:nvSpPr>
        <p:spPr bwMode="auto">
          <a:xfrm>
            <a:off x="365760" y="1027502"/>
            <a:ext cx="11367436" cy="5817492"/>
          </a:xfrm>
          <a:prstGeom prst="rect">
            <a:avLst/>
          </a:prstGeom>
          <a:noFill/>
          <a:ln>
            <a:noFill/>
          </a:ln>
          <a:effectLst/>
        </p:spPr>
        <p:txBody>
          <a:bodyPr vert="horz" wrap="square" lIns="0" tIns="198375" rIns="0" bIns="198375"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dirty="0">
                <a:highlight>
                  <a:srgbClr val="FFFF00"/>
                </a:highlight>
                <a:latin typeface="Sitka Display" pitchFamily="2" charset="0"/>
              </a:rPr>
              <a:t>NPM</a:t>
            </a:r>
            <a:r>
              <a:rPr kumimoji="0" lang="en-US" altLang="en-US" sz="1800" b="0" i="0" u="none" strike="noStrike" cap="none" normalizeH="0" baseline="0" dirty="0">
                <a:ln>
                  <a:noFill/>
                </a:ln>
                <a:effectLst/>
                <a:highlight>
                  <a:srgbClr val="FFFF00"/>
                </a:highlight>
                <a:latin typeface="Sitka Display" pitchFamily="2" charset="0"/>
              </a:rPr>
              <a:t> is the default package manager for Node.js, facilitating the installation, sharing, and management of JavaScript packages and libraries.</a:t>
            </a:r>
            <a:endParaRPr kumimoji="0" lang="en-US" altLang="en-US" sz="1050" b="0" i="0" u="none" strike="noStrike" cap="none" normalizeH="0" baseline="0" dirty="0">
              <a:ln>
                <a:noFill/>
              </a:ln>
              <a:effectLst/>
              <a:highlight>
                <a:srgbClr val="FFFF00"/>
              </a:highlight>
              <a:latin typeface="Sitka Display" pitchFamily="2"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effectLst/>
                <a:latin typeface="Sitka Display" pitchFamily="2" charset="0"/>
              </a:rPr>
              <a:t>Package Installation:</a:t>
            </a:r>
            <a:endParaRPr kumimoji="0" lang="en-US" altLang="en-US" sz="1800" b="0" i="0" u="none" strike="noStrike" cap="none" normalizeH="0" baseline="0" dirty="0">
              <a:ln>
                <a:noFill/>
              </a:ln>
              <a:effectLst/>
              <a:latin typeface="Sitka Display"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effectLst/>
                <a:latin typeface="Sitka Display" pitchFamily="2" charset="0"/>
              </a:rPr>
              <a:t>Use </a:t>
            </a:r>
            <a:r>
              <a:rPr kumimoji="0" lang="en-US" altLang="en-US" sz="2000" b="1" i="0" u="none" strike="noStrike" cap="none" normalizeH="0" baseline="0" dirty="0" err="1">
                <a:ln>
                  <a:noFill/>
                </a:ln>
                <a:effectLst/>
                <a:latin typeface="Sitka Display" pitchFamily="2" charset="0"/>
              </a:rPr>
              <a:t>npm</a:t>
            </a:r>
            <a:r>
              <a:rPr kumimoji="0" lang="en-US" altLang="en-US" sz="2000" b="1" i="0" u="none" strike="noStrike" cap="none" normalizeH="0" baseline="0" dirty="0">
                <a:ln>
                  <a:noFill/>
                </a:ln>
                <a:effectLst/>
                <a:latin typeface="Sitka Display" pitchFamily="2" charset="0"/>
              </a:rPr>
              <a:t> install &lt;package-name&gt;</a:t>
            </a:r>
            <a:r>
              <a:rPr kumimoji="0" lang="en-US" altLang="en-US" sz="1400" b="0" i="0" u="none" strike="noStrike" cap="none" normalizeH="0" baseline="0" dirty="0">
                <a:ln>
                  <a:noFill/>
                </a:ln>
                <a:effectLst/>
                <a:latin typeface="Sitka Display" pitchFamily="2" charset="0"/>
              </a:rPr>
              <a:t> </a:t>
            </a:r>
            <a:r>
              <a:rPr kumimoji="0" lang="en-US" altLang="en-US" b="0" i="0" u="none" strike="noStrike" cap="none" normalizeH="0" baseline="0" dirty="0">
                <a:ln>
                  <a:noFill/>
                </a:ln>
                <a:effectLst/>
                <a:latin typeface="Sitka Display" pitchFamily="2" charset="0"/>
              </a:rPr>
              <a:t>to install packages. This command reads the </a:t>
            </a:r>
            <a:r>
              <a:rPr kumimoji="0" lang="en-US" altLang="en-US" sz="2000" b="1" i="0" u="none" strike="noStrike" cap="none" normalizeH="0" baseline="0" dirty="0" err="1">
                <a:ln>
                  <a:noFill/>
                </a:ln>
                <a:effectLst/>
                <a:latin typeface="Sitka Display" pitchFamily="2" charset="0"/>
              </a:rPr>
              <a:t>package.json</a:t>
            </a:r>
            <a:r>
              <a:rPr kumimoji="0" lang="en-US" altLang="en-US" sz="1400" b="0" i="0" u="none" strike="noStrike" cap="none" normalizeH="0" baseline="0" dirty="0">
                <a:ln>
                  <a:noFill/>
                </a:ln>
                <a:effectLst/>
                <a:latin typeface="Sitka Display" pitchFamily="2" charset="0"/>
              </a:rPr>
              <a:t> </a:t>
            </a:r>
            <a:r>
              <a:rPr kumimoji="0" lang="en-US" altLang="en-US" b="0" i="0" u="none" strike="noStrike" cap="none" normalizeH="0" baseline="0" dirty="0">
                <a:ln>
                  <a:noFill/>
                </a:ln>
                <a:effectLst/>
                <a:latin typeface="Sitka Display" pitchFamily="2" charset="0"/>
              </a:rPr>
              <a:t>file to determine dependencies.</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effectLst/>
                <a:latin typeface="Sitka Display" pitchFamily="2" charset="0"/>
              </a:rPr>
              <a:t>Dependency Management:</a:t>
            </a:r>
            <a:endParaRPr kumimoji="0" lang="en-US" altLang="en-US" sz="1800" b="0" i="0" u="none" strike="noStrike" cap="none" normalizeH="0" baseline="0" dirty="0">
              <a:ln>
                <a:noFill/>
              </a:ln>
              <a:effectLst/>
              <a:latin typeface="Sitka Display"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err="1">
                <a:ln>
                  <a:noFill/>
                </a:ln>
                <a:effectLst/>
                <a:latin typeface="Sitka Display" pitchFamily="2" charset="0"/>
              </a:rPr>
              <a:t>npm</a:t>
            </a:r>
            <a:r>
              <a:rPr kumimoji="0" lang="en-US" altLang="en-US" b="0" i="0" u="none" strike="noStrike" cap="none" normalizeH="0" baseline="0" dirty="0">
                <a:ln>
                  <a:noFill/>
                </a:ln>
                <a:effectLst/>
                <a:latin typeface="Sitka Display" pitchFamily="2" charset="0"/>
              </a:rPr>
              <a:t> automatically manages project dependencies and versions by updating the </a:t>
            </a:r>
            <a:r>
              <a:rPr kumimoji="0" lang="en-US" altLang="en-US" b="1" i="0" u="none" strike="noStrike" cap="none" normalizeH="0" baseline="0" dirty="0" err="1">
                <a:ln>
                  <a:noFill/>
                </a:ln>
                <a:effectLst/>
                <a:latin typeface="Sitka Display" pitchFamily="2" charset="0"/>
              </a:rPr>
              <a:t>package.json</a:t>
            </a:r>
            <a:r>
              <a:rPr kumimoji="0" lang="en-US" altLang="en-US" sz="1200" b="0" i="0" u="none" strike="noStrike" cap="none" normalizeH="0" baseline="0" dirty="0">
                <a:ln>
                  <a:noFill/>
                </a:ln>
                <a:effectLst/>
                <a:latin typeface="Sitka Display" pitchFamily="2" charset="0"/>
              </a:rPr>
              <a:t> </a:t>
            </a:r>
            <a:r>
              <a:rPr kumimoji="0" lang="en-US" altLang="en-US" b="0" i="0" u="none" strike="noStrike" cap="none" normalizeH="0" baseline="0" dirty="0">
                <a:ln>
                  <a:noFill/>
                </a:ln>
                <a:effectLst/>
                <a:latin typeface="Sitka Display" pitchFamily="2" charset="0"/>
              </a:rPr>
              <a:t>file.</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effectLst/>
                <a:latin typeface="Sitka Display" pitchFamily="2" charset="0"/>
              </a:rPr>
              <a:t>Global vs. Local Packages:</a:t>
            </a:r>
            <a:endParaRPr kumimoji="0" lang="en-US" altLang="en-US" sz="1800" b="0" i="0" u="none" strike="noStrike" cap="none" normalizeH="0" baseline="0" dirty="0">
              <a:ln>
                <a:noFill/>
              </a:ln>
              <a:effectLst/>
              <a:latin typeface="Sitka Display"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effectLst/>
                <a:latin typeface="Sitka Display" pitchFamily="2" charset="0"/>
              </a:rPr>
              <a:t>Global packages are installed system-wide (</a:t>
            </a:r>
            <a:r>
              <a:rPr kumimoji="0" lang="en-US" altLang="en-US" b="1" i="0" u="none" strike="noStrike" cap="none" normalizeH="0" baseline="0" dirty="0" err="1">
                <a:ln>
                  <a:noFill/>
                </a:ln>
                <a:effectLst/>
                <a:latin typeface="Sitka Display" pitchFamily="2" charset="0"/>
              </a:rPr>
              <a:t>npm</a:t>
            </a:r>
            <a:r>
              <a:rPr kumimoji="0" lang="en-US" altLang="en-US" b="1" i="0" u="none" strike="noStrike" cap="none" normalizeH="0" baseline="0" dirty="0">
                <a:ln>
                  <a:noFill/>
                </a:ln>
                <a:effectLst/>
                <a:latin typeface="Sitka Display" pitchFamily="2" charset="0"/>
              </a:rPr>
              <a:t> install -g</a:t>
            </a:r>
            <a:r>
              <a:rPr kumimoji="0" lang="en-US" altLang="en-US" sz="1200" b="0" i="0" u="none" strike="noStrike" cap="none" normalizeH="0" baseline="0" dirty="0">
                <a:ln>
                  <a:noFill/>
                </a:ln>
                <a:effectLst/>
                <a:latin typeface="Sitka Display" pitchFamily="2" charset="0"/>
              </a:rPr>
              <a:t>), </a:t>
            </a:r>
            <a:r>
              <a:rPr kumimoji="0" lang="en-US" altLang="en-US" b="0" i="0" u="none" strike="noStrike" cap="none" normalizeH="0" baseline="0" dirty="0">
                <a:ln>
                  <a:noFill/>
                </a:ln>
                <a:effectLst/>
                <a:latin typeface="Sitka Display" pitchFamily="2" charset="0"/>
              </a:rPr>
              <a:t>while local packages are specific to a project.</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effectLst/>
                <a:latin typeface="Sitka Display" pitchFamily="2" charset="0"/>
              </a:rPr>
              <a:t>Scripts and Commands:</a:t>
            </a:r>
            <a:endParaRPr kumimoji="0" lang="en-US" altLang="en-US" sz="1800" b="0" i="0" u="none" strike="noStrike" cap="none" normalizeH="0" baseline="0" dirty="0">
              <a:ln>
                <a:noFill/>
              </a:ln>
              <a:effectLst/>
              <a:latin typeface="Sitka Display"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err="1">
                <a:ln>
                  <a:noFill/>
                </a:ln>
                <a:effectLst/>
                <a:latin typeface="Sitka Display" pitchFamily="2" charset="0"/>
              </a:rPr>
              <a:t>npm</a:t>
            </a:r>
            <a:r>
              <a:rPr kumimoji="0" lang="en-US" altLang="en-US" b="0" i="0" u="none" strike="noStrike" cap="none" normalizeH="0" baseline="0" dirty="0">
                <a:ln>
                  <a:noFill/>
                </a:ln>
                <a:effectLst/>
                <a:latin typeface="Sitka Display" pitchFamily="2" charset="0"/>
              </a:rPr>
              <a:t> allows you to define scripts in the </a:t>
            </a:r>
            <a:r>
              <a:rPr kumimoji="0" lang="en-US" altLang="en-US" sz="2400" b="1" i="0" u="none" strike="noStrike" cap="none" normalizeH="0" baseline="0" dirty="0" err="1">
                <a:ln>
                  <a:noFill/>
                </a:ln>
                <a:effectLst/>
                <a:latin typeface="Sitka Display" pitchFamily="2" charset="0"/>
              </a:rPr>
              <a:t>package.json</a:t>
            </a:r>
            <a:r>
              <a:rPr kumimoji="0" lang="en-US" altLang="en-US" sz="1600" b="0" i="0" u="none" strike="noStrike" cap="none" normalizeH="0" baseline="0" dirty="0">
                <a:ln>
                  <a:noFill/>
                </a:ln>
                <a:effectLst/>
                <a:latin typeface="Sitka Display" pitchFamily="2" charset="0"/>
              </a:rPr>
              <a:t> </a:t>
            </a:r>
            <a:r>
              <a:rPr kumimoji="0" lang="en-US" altLang="en-US" b="0" i="0" u="none" strike="noStrike" cap="none" normalizeH="0" baseline="0" dirty="0">
                <a:ln>
                  <a:noFill/>
                </a:ln>
                <a:effectLst/>
                <a:latin typeface="Sitka Display" pitchFamily="2" charset="0"/>
              </a:rPr>
              <a:t>file, which can be executed using </a:t>
            </a:r>
            <a:r>
              <a:rPr kumimoji="0" lang="en-US" altLang="en-US" b="1" i="0" u="none" strike="noStrike" cap="none" normalizeH="0" baseline="0" dirty="0" err="1">
                <a:ln>
                  <a:noFill/>
                </a:ln>
                <a:effectLst/>
                <a:latin typeface="Sitka Display" pitchFamily="2" charset="0"/>
              </a:rPr>
              <a:t>npm</a:t>
            </a:r>
            <a:r>
              <a:rPr kumimoji="0" lang="en-US" altLang="en-US" b="1" i="0" u="none" strike="noStrike" cap="none" normalizeH="0" baseline="0" dirty="0">
                <a:ln>
                  <a:noFill/>
                </a:ln>
                <a:effectLst/>
                <a:latin typeface="Sitka Display" pitchFamily="2" charset="0"/>
              </a:rPr>
              <a:t> run &lt;script-name&gt;</a:t>
            </a:r>
            <a:r>
              <a:rPr kumimoji="0" lang="en-US" altLang="en-US" sz="1200" b="0" i="0" u="none" strike="noStrike" cap="none" normalizeH="0" baseline="0" dirty="0">
                <a:ln>
                  <a:noFill/>
                </a:ln>
                <a:effectLst/>
                <a:latin typeface="Sitka Display" pitchFamily="2" charset="0"/>
              </a:rPr>
              <a:t>.</a:t>
            </a:r>
            <a:endParaRPr kumimoji="0" lang="en-US" altLang="en-US" b="0" i="0" u="none" strike="noStrike" cap="none" normalizeH="0" baseline="0" dirty="0">
              <a:ln>
                <a:noFill/>
              </a:ln>
              <a:effectLst/>
              <a:latin typeface="Sitka Display" pitchFamily="2"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effectLst/>
                <a:latin typeface="Sitka Display" pitchFamily="2" charset="0"/>
              </a:rPr>
              <a:t>Publishing Packages:</a:t>
            </a:r>
            <a:endParaRPr kumimoji="0" lang="en-US" altLang="en-US" sz="1800" b="0" i="0" u="none" strike="noStrike" cap="none" normalizeH="0" baseline="0" dirty="0">
              <a:ln>
                <a:noFill/>
              </a:ln>
              <a:effectLst/>
              <a:latin typeface="Sitka Display"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effectLst/>
                <a:latin typeface="Sitka Display" pitchFamily="2" charset="0"/>
              </a:rPr>
              <a:t>Developers can publish their own packages to the </a:t>
            </a:r>
            <a:r>
              <a:rPr kumimoji="0" lang="en-US" altLang="en-US" b="0" i="0" u="none" strike="noStrike" cap="none" normalizeH="0" baseline="0" dirty="0" err="1">
                <a:ln>
                  <a:noFill/>
                </a:ln>
                <a:effectLst/>
                <a:latin typeface="Sitka Display" pitchFamily="2" charset="0"/>
              </a:rPr>
              <a:t>npm</a:t>
            </a:r>
            <a:r>
              <a:rPr kumimoji="0" lang="en-US" altLang="en-US" b="0" i="0" u="none" strike="noStrike" cap="none" normalizeH="0" baseline="0" dirty="0">
                <a:ln>
                  <a:noFill/>
                </a:ln>
                <a:effectLst/>
                <a:latin typeface="Sitka Display" pitchFamily="2" charset="0"/>
              </a:rPr>
              <a:t> registry, making them available for others to use.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effectLst/>
                <a:latin typeface="Sitka Display" pitchFamily="2" charset="0"/>
              </a:rPr>
              <a:t>Why </a:t>
            </a:r>
            <a:r>
              <a:rPr kumimoji="0" lang="en-US" altLang="en-US" sz="1800" b="1" i="0" u="none" strike="noStrike" cap="none" normalizeH="0" baseline="0" dirty="0" err="1">
                <a:ln>
                  <a:noFill/>
                </a:ln>
                <a:effectLst/>
                <a:latin typeface="Sitka Display" pitchFamily="2" charset="0"/>
              </a:rPr>
              <a:t>npm</a:t>
            </a:r>
            <a:r>
              <a:rPr kumimoji="0" lang="en-US" altLang="en-US" sz="1800" b="1" i="0" u="none" strike="noStrike" cap="none" normalizeH="0" baseline="0" dirty="0">
                <a:ln>
                  <a:noFill/>
                </a:ln>
                <a:effectLst/>
                <a:latin typeface="Sitka Display" pitchFamily="2" charset="0"/>
              </a:rPr>
              <a:t> Matters:</a:t>
            </a:r>
            <a:endParaRPr kumimoji="0" lang="en-US" altLang="en-US" sz="1050" b="0" i="0" u="none" strike="noStrike" cap="none" normalizeH="0" baseline="0" dirty="0">
              <a:ln>
                <a:noFill/>
              </a:ln>
              <a:effectLst/>
              <a:latin typeface="Sitka Display"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err="1">
                <a:ln>
                  <a:noFill/>
                </a:ln>
                <a:effectLst/>
                <a:latin typeface="Sitka Display" pitchFamily="2" charset="0"/>
              </a:rPr>
              <a:t>npm</a:t>
            </a:r>
            <a:r>
              <a:rPr kumimoji="0" lang="en-US" altLang="en-US" sz="1800" b="0" i="0" u="none" strike="noStrike" cap="none" normalizeH="0" baseline="0" dirty="0">
                <a:ln>
                  <a:noFill/>
                </a:ln>
                <a:effectLst/>
                <a:latin typeface="Sitka Display" pitchFamily="2" charset="0"/>
              </a:rPr>
              <a:t> is a crucial part of the Node.js ecosystem, providing a vast collection of open-source libraries and tools that enhance development productivity.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effectLst/>
                <a:latin typeface="Sitka Display" pitchFamily="2" charset="0"/>
              </a:rPr>
              <a:t>Tips:</a:t>
            </a:r>
            <a:endParaRPr kumimoji="0" lang="en-US" altLang="en-US" sz="1050" b="0" i="0" u="none" strike="noStrike" cap="none" normalizeH="0" baseline="0" dirty="0">
              <a:ln>
                <a:noFill/>
              </a:ln>
              <a:effectLst/>
              <a:latin typeface="Sitka Display"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Sitka Display" pitchFamily="2" charset="0"/>
              </a:rPr>
              <a:t>Regularly update </a:t>
            </a:r>
            <a:r>
              <a:rPr kumimoji="0" lang="en-US" altLang="en-US" sz="1800" b="0" i="0" u="none" strike="noStrike" cap="none" normalizeH="0" baseline="0" dirty="0" err="1">
                <a:ln>
                  <a:noFill/>
                </a:ln>
                <a:effectLst/>
                <a:latin typeface="Sitka Display" pitchFamily="2" charset="0"/>
              </a:rPr>
              <a:t>npm</a:t>
            </a:r>
            <a:r>
              <a:rPr kumimoji="0" lang="en-US" altLang="en-US" sz="1800" b="0" i="0" u="none" strike="noStrike" cap="none" normalizeH="0" baseline="0" dirty="0">
                <a:ln>
                  <a:noFill/>
                </a:ln>
                <a:effectLst/>
                <a:latin typeface="Sitka Display" pitchFamily="2" charset="0"/>
              </a:rPr>
              <a:t> (</a:t>
            </a:r>
            <a:r>
              <a:rPr kumimoji="0" lang="en-US" altLang="en-US" sz="2000" b="1" i="0" u="none" strike="noStrike" cap="none" normalizeH="0" baseline="0" dirty="0" err="1">
                <a:ln>
                  <a:noFill/>
                </a:ln>
                <a:effectLst/>
                <a:latin typeface="Sitka Display" pitchFamily="2" charset="0"/>
              </a:rPr>
              <a:t>npm</a:t>
            </a:r>
            <a:r>
              <a:rPr kumimoji="0" lang="en-US" altLang="en-US" sz="2000" b="1" i="0" u="none" strike="noStrike" cap="none" normalizeH="0" baseline="0" dirty="0">
                <a:ln>
                  <a:noFill/>
                </a:ln>
                <a:effectLst/>
                <a:latin typeface="Sitka Display" pitchFamily="2" charset="0"/>
              </a:rPr>
              <a:t> install -g </a:t>
            </a:r>
            <a:r>
              <a:rPr kumimoji="0" lang="en-US" altLang="en-US" sz="2000" b="1" i="0" u="none" strike="noStrike" cap="none" normalizeH="0" baseline="0" dirty="0" err="1">
                <a:ln>
                  <a:noFill/>
                </a:ln>
                <a:effectLst/>
                <a:latin typeface="Sitka Display" pitchFamily="2" charset="0"/>
              </a:rPr>
              <a:t>npm</a:t>
            </a:r>
            <a:r>
              <a:rPr kumimoji="0" lang="en-US" altLang="en-US" sz="1600" b="0" i="0" u="none" strike="noStrike" cap="none" normalizeH="0" baseline="0" dirty="0">
                <a:ln>
                  <a:noFill/>
                </a:ln>
                <a:effectLst/>
                <a:latin typeface="Sitka Display" pitchFamily="2" charset="0"/>
              </a:rPr>
              <a:t>) </a:t>
            </a:r>
            <a:r>
              <a:rPr kumimoji="0" lang="en-US" altLang="en-US" sz="1800" b="0" i="0" u="none" strike="noStrike" cap="none" normalizeH="0" baseline="0" dirty="0">
                <a:ln>
                  <a:noFill/>
                </a:ln>
                <a:effectLst/>
                <a:latin typeface="Sitka Display" pitchFamily="2" charset="0"/>
              </a:rPr>
              <a:t>to benefit from the latest features and security updates.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E5C2C499-9ADF-CE2B-AAB3-13CB25D3191B}"/>
              </a:ext>
            </a:extLst>
          </p:cNvPr>
          <p:cNvSpPr txBox="1"/>
          <p:nvPr/>
        </p:nvSpPr>
        <p:spPr>
          <a:xfrm>
            <a:off x="250258" y="336884"/>
            <a:ext cx="7084194" cy="584775"/>
          </a:xfrm>
          <a:prstGeom prst="rect">
            <a:avLst/>
          </a:prstGeom>
          <a:noFill/>
        </p:spPr>
        <p:txBody>
          <a:bodyPr wrap="square" rtlCol="0">
            <a:spAutoFit/>
          </a:bodyPr>
          <a:lstStyle/>
          <a:p>
            <a:r>
              <a:rPr kumimoji="0" lang="en-US" altLang="en-US" sz="3200" b="1" i="0" u="none" strike="noStrike" cap="none" normalizeH="0" baseline="0" dirty="0">
                <a:ln>
                  <a:noFill/>
                </a:ln>
                <a:solidFill>
                  <a:schemeClr val="tx1"/>
                </a:solidFill>
                <a:effectLst/>
                <a:latin typeface="Sitka Heading" pitchFamily="2" charset="0"/>
              </a:rPr>
              <a:t>Node Package Manager (</a:t>
            </a:r>
            <a:r>
              <a:rPr kumimoji="0" lang="en-US" altLang="en-US" sz="3200" b="1" i="0" u="none" strike="noStrike" cap="none" normalizeH="0" baseline="0" dirty="0" err="1">
                <a:ln>
                  <a:noFill/>
                </a:ln>
                <a:solidFill>
                  <a:schemeClr val="tx1"/>
                </a:solidFill>
                <a:effectLst/>
                <a:latin typeface="Sitka Heading" pitchFamily="2" charset="0"/>
              </a:rPr>
              <a:t>npm</a:t>
            </a:r>
            <a:r>
              <a:rPr kumimoji="0" lang="en-US" altLang="en-US" sz="1800" b="1" i="0" u="none" strike="noStrike" cap="none" normalizeH="0" baseline="0" dirty="0">
                <a:ln>
                  <a:noFill/>
                </a:ln>
                <a:solidFill>
                  <a:schemeClr val="tx1"/>
                </a:solidFill>
                <a:effectLst/>
                <a:latin typeface="Söhne"/>
              </a:rPr>
              <a:t>)</a:t>
            </a:r>
            <a:endParaRPr lang="en-IN" dirty="0"/>
          </a:p>
        </p:txBody>
      </p:sp>
    </p:spTree>
    <p:extLst>
      <p:ext uri="{BB962C8B-B14F-4D97-AF65-F5344CB8AC3E}">
        <p14:creationId xmlns:p14="http://schemas.microsoft.com/office/powerpoint/2010/main" val="19596017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470DDFA4-7463-626C-F305-8575F3369FCA}"/>
              </a:ext>
            </a:extLst>
          </p:cNvPr>
          <p:cNvSpPr>
            <a:spLocks noGrp="1" noChangeArrowheads="1"/>
          </p:cNvSpPr>
          <p:nvPr>
            <p:ph idx="1"/>
          </p:nvPr>
        </p:nvSpPr>
        <p:spPr bwMode="auto">
          <a:xfrm>
            <a:off x="192506" y="1496357"/>
            <a:ext cx="11999494" cy="5417382"/>
          </a:xfrm>
          <a:prstGeom prst="rect">
            <a:avLst/>
          </a:prstGeom>
          <a:noFill/>
          <a:ln>
            <a:noFill/>
          </a:ln>
          <a:effectLst/>
        </p:spPr>
        <p:txBody>
          <a:bodyPr vert="horz" wrap="squar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000" b="1" i="0" u="none" strike="noStrike" cap="none" normalizeH="0" baseline="0" dirty="0">
                <a:ln>
                  <a:noFill/>
                </a:ln>
                <a:solidFill>
                  <a:schemeClr val="tx1"/>
                </a:solidFill>
                <a:effectLst/>
                <a:latin typeface="Sitka Display" pitchFamily="2" charset="0"/>
              </a:rPr>
              <a:t>Importing the </a:t>
            </a:r>
            <a:r>
              <a:rPr lang="en-US" altLang="en-US" sz="2000" b="1" dirty="0">
                <a:solidFill>
                  <a:schemeClr val="tx1"/>
                </a:solidFill>
                <a:latin typeface="Sitka Display" pitchFamily="2" charset="0"/>
              </a:rPr>
              <a:t>http</a:t>
            </a:r>
            <a:r>
              <a:rPr kumimoji="0" lang="en-US" altLang="en-US" sz="2000" b="1" i="0" u="none" strike="noStrike" cap="none" normalizeH="0" baseline="0" dirty="0">
                <a:ln>
                  <a:noFill/>
                </a:ln>
                <a:solidFill>
                  <a:schemeClr val="tx1"/>
                </a:solidFill>
                <a:effectLst/>
                <a:latin typeface="Sitka Display" pitchFamily="2" charset="0"/>
              </a:rPr>
              <a:t> module:</a:t>
            </a:r>
            <a:endParaRPr kumimoji="0" lang="en-US" altLang="en-US" sz="3200" b="0" i="0" u="none" strike="noStrike" cap="none" normalizeH="0" baseline="0" dirty="0">
              <a:ln>
                <a:noFill/>
              </a:ln>
              <a:solidFill>
                <a:schemeClr val="tx1"/>
              </a:solidFill>
              <a:effectLst/>
              <a:latin typeface="Sitka Display" pitchFamily="2"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tx1"/>
                </a:solidFill>
                <a:effectLst/>
                <a:highlight>
                  <a:srgbClr val="FFFF00"/>
                </a:highlight>
                <a:latin typeface="Sitka Display" pitchFamily="2" charset="0"/>
              </a:rPr>
              <a:t>const http = require('http'); </a:t>
            </a:r>
            <a:endParaRPr kumimoji="0" lang="en-US" altLang="en-US" sz="2800" b="0" i="0" u="none" strike="noStrike" cap="none" normalizeH="0" baseline="0" dirty="0">
              <a:ln>
                <a:noFill/>
              </a:ln>
              <a:solidFill>
                <a:schemeClr val="tx1"/>
              </a:solidFill>
              <a:effectLst/>
              <a:highlight>
                <a:srgbClr val="FFFF00"/>
              </a:highlight>
              <a:latin typeface="Sitka Display"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Sitka Display" pitchFamily="2" charset="0"/>
              </a:rPr>
              <a:t>This line imports the built-in Node.js </a:t>
            </a:r>
            <a:r>
              <a:rPr kumimoji="0" lang="en-US" altLang="en-US" b="1" i="0" u="none" strike="noStrike" cap="none" normalizeH="0" baseline="0" dirty="0">
                <a:ln>
                  <a:noFill/>
                </a:ln>
                <a:solidFill>
                  <a:schemeClr val="tx1"/>
                </a:solidFill>
                <a:effectLst/>
                <a:latin typeface="Sitka Display" pitchFamily="2" charset="0"/>
              </a:rPr>
              <a:t>http</a:t>
            </a:r>
            <a:r>
              <a:rPr kumimoji="0" lang="en-US" altLang="en-US" b="0" i="0" u="none" strike="noStrike" cap="none" normalizeH="0" baseline="0" dirty="0">
                <a:ln>
                  <a:noFill/>
                </a:ln>
                <a:solidFill>
                  <a:schemeClr val="tx1"/>
                </a:solidFill>
                <a:effectLst/>
                <a:latin typeface="Sitka Display" pitchFamily="2" charset="0"/>
              </a:rPr>
              <a:t> module, which provides functionality for creating HTTP servers and handling HTTP requests and responses.</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dirty="0">
                <a:ln>
                  <a:noFill/>
                </a:ln>
                <a:solidFill>
                  <a:schemeClr val="tx1"/>
                </a:solidFill>
                <a:effectLst/>
                <a:latin typeface="Sitka Display" pitchFamily="2" charset="0"/>
              </a:rPr>
              <a:t>Creating an HTTP server:</a:t>
            </a:r>
            <a:endParaRPr kumimoji="0" lang="en-US" altLang="en-US" sz="2800" b="0" i="0" u="none" strike="noStrike" cap="none" normalizeH="0" baseline="0" dirty="0">
              <a:ln>
                <a:noFill/>
              </a:ln>
              <a:solidFill>
                <a:schemeClr val="tx1"/>
              </a:solidFill>
              <a:effectLst/>
              <a:latin typeface="Sitka Display" pitchFamily="2"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err="1">
                <a:ln>
                  <a:noFill/>
                </a:ln>
                <a:solidFill>
                  <a:schemeClr val="tx1"/>
                </a:solidFill>
                <a:effectLst/>
                <a:highlight>
                  <a:srgbClr val="FFFF00"/>
                </a:highlight>
                <a:latin typeface="Sitka Display" pitchFamily="2" charset="0"/>
              </a:rPr>
              <a:t>http.createServer</a:t>
            </a:r>
            <a:r>
              <a:rPr kumimoji="0" lang="en-US" altLang="en-US" b="0" i="0" u="none" strike="noStrike" cap="none" normalizeH="0" baseline="0" dirty="0">
                <a:ln>
                  <a:noFill/>
                </a:ln>
                <a:solidFill>
                  <a:schemeClr val="tx1"/>
                </a:solidFill>
                <a:effectLst/>
                <a:highlight>
                  <a:srgbClr val="FFFF00"/>
                </a:highlight>
                <a:latin typeface="Sitka Display" pitchFamily="2" charset="0"/>
              </a:rPr>
              <a:t>((req, resp) =&gt; { // Code to handle incoming requests }).listen(4500); </a:t>
            </a:r>
            <a:endParaRPr kumimoji="0" lang="en-US" altLang="en-US" sz="2800" b="0" i="0" u="none" strike="noStrike" cap="none" normalizeH="0" baseline="0" dirty="0">
              <a:ln>
                <a:noFill/>
              </a:ln>
              <a:solidFill>
                <a:schemeClr val="tx1"/>
              </a:solidFill>
              <a:effectLst/>
              <a:highlight>
                <a:srgbClr val="FFFF00"/>
              </a:highlight>
              <a:latin typeface="Sitka Display"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err="1">
                <a:ln>
                  <a:noFill/>
                </a:ln>
                <a:solidFill>
                  <a:schemeClr val="tx1"/>
                </a:solidFill>
                <a:effectLst/>
                <a:latin typeface="Sitka Display" pitchFamily="2" charset="0"/>
              </a:rPr>
              <a:t>http.createServer</a:t>
            </a:r>
            <a:r>
              <a:rPr kumimoji="0" lang="en-US" altLang="en-US" sz="1800" b="1" i="0" u="none" strike="noStrike" cap="none" normalizeH="0" baseline="0" dirty="0">
                <a:ln>
                  <a:noFill/>
                </a:ln>
                <a:solidFill>
                  <a:schemeClr val="tx1"/>
                </a:solidFill>
                <a:effectLst/>
                <a:latin typeface="Sitka Display" pitchFamily="2" charset="0"/>
              </a:rPr>
              <a:t>((req, resp) =&gt; {...})</a:t>
            </a:r>
            <a:r>
              <a:rPr kumimoji="0" lang="en-US" altLang="en-US" sz="1800" b="0" i="0" u="none" strike="noStrike" cap="none" normalizeH="0" baseline="0" dirty="0">
                <a:ln>
                  <a:noFill/>
                </a:ln>
                <a:solidFill>
                  <a:schemeClr val="tx1"/>
                </a:solidFill>
                <a:effectLst/>
                <a:latin typeface="Sitka Display" pitchFamily="2" charset="0"/>
              </a:rPr>
              <a:t>: This function creates an HTTP server. It takes a callback function with two parameters: </a:t>
            </a:r>
            <a:r>
              <a:rPr kumimoji="0" lang="en-US" altLang="en-US" sz="1800" b="1" i="0" u="none" strike="noStrike" cap="none" normalizeH="0" baseline="0" dirty="0">
                <a:ln>
                  <a:noFill/>
                </a:ln>
                <a:solidFill>
                  <a:schemeClr val="tx1"/>
                </a:solidFill>
                <a:effectLst/>
                <a:latin typeface="Sitka Display" pitchFamily="2" charset="0"/>
              </a:rPr>
              <a:t>req</a:t>
            </a:r>
            <a:r>
              <a:rPr kumimoji="0" lang="en-US" altLang="en-US" sz="1800" b="0" i="0" u="none" strike="noStrike" cap="none" normalizeH="0" baseline="0" dirty="0">
                <a:ln>
                  <a:noFill/>
                </a:ln>
                <a:solidFill>
                  <a:schemeClr val="tx1"/>
                </a:solidFill>
                <a:effectLst/>
                <a:latin typeface="Sitka Display" pitchFamily="2" charset="0"/>
              </a:rPr>
              <a:t> (the incoming request) and </a:t>
            </a:r>
            <a:r>
              <a:rPr kumimoji="0" lang="en-US" altLang="en-US" sz="1800" b="1" i="0" u="none" strike="noStrike" cap="none" normalizeH="0" baseline="0" dirty="0">
                <a:ln>
                  <a:noFill/>
                </a:ln>
                <a:solidFill>
                  <a:schemeClr val="tx1"/>
                </a:solidFill>
                <a:effectLst/>
                <a:latin typeface="Sitka Display" pitchFamily="2" charset="0"/>
              </a:rPr>
              <a:t>resp</a:t>
            </a:r>
            <a:r>
              <a:rPr kumimoji="0" lang="en-US" altLang="en-US" sz="1800" b="0" i="0" u="none" strike="noStrike" cap="none" normalizeH="0" baseline="0" dirty="0">
                <a:ln>
                  <a:noFill/>
                </a:ln>
                <a:solidFill>
                  <a:schemeClr val="tx1"/>
                </a:solidFill>
                <a:effectLst/>
                <a:latin typeface="Sitka Display" pitchFamily="2" charset="0"/>
              </a:rPr>
              <a:t> (the server response).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Sitka Display" pitchFamily="2" charset="0"/>
              </a:rPr>
              <a:t>.listen(4500)</a:t>
            </a:r>
            <a:r>
              <a:rPr kumimoji="0" lang="en-US" altLang="en-US" sz="1800" b="0" i="0" u="none" strike="noStrike" cap="none" normalizeH="0" baseline="0" dirty="0">
                <a:ln>
                  <a:noFill/>
                </a:ln>
                <a:solidFill>
                  <a:schemeClr val="tx1"/>
                </a:solidFill>
                <a:effectLst/>
                <a:latin typeface="Sitka Display" pitchFamily="2" charset="0"/>
              </a:rPr>
              <a:t>: This method makes the server start listening on port 4500 for incoming requests.</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b="1" i="0" u="none" strike="noStrike" cap="none" normalizeH="0" baseline="0" dirty="0">
                <a:ln>
                  <a:noFill/>
                </a:ln>
                <a:solidFill>
                  <a:schemeClr val="tx1"/>
                </a:solidFill>
                <a:effectLst/>
                <a:latin typeface="Sitka Display" pitchFamily="2" charset="0"/>
              </a:rPr>
              <a:t>Request handler:</a:t>
            </a:r>
            <a:endParaRPr kumimoji="0" lang="en-US" altLang="en-US" sz="2800" b="0" i="0" u="none" strike="noStrike" cap="none" normalizeH="0" baseline="0" dirty="0">
              <a:ln>
                <a:noFill/>
              </a:ln>
              <a:solidFill>
                <a:schemeClr val="tx1"/>
              </a:solidFill>
              <a:effectLst/>
              <a:latin typeface="Sitka Display" pitchFamily="2"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tx1"/>
                </a:solidFill>
                <a:effectLst/>
                <a:highlight>
                  <a:srgbClr val="FFFF00"/>
                </a:highlight>
                <a:latin typeface="Sitka Display" pitchFamily="2" charset="0"/>
              </a:rPr>
              <a:t>(req, resp) =&gt; { </a:t>
            </a:r>
            <a:r>
              <a:rPr kumimoji="0" lang="en-US" altLang="en-US" b="0" i="0" u="none" strike="noStrike" cap="none" normalizeH="0" baseline="0" dirty="0" err="1">
                <a:ln>
                  <a:noFill/>
                </a:ln>
                <a:solidFill>
                  <a:schemeClr val="tx1"/>
                </a:solidFill>
                <a:effectLst/>
                <a:highlight>
                  <a:srgbClr val="FFFF00"/>
                </a:highlight>
                <a:latin typeface="Sitka Display" pitchFamily="2" charset="0"/>
              </a:rPr>
              <a:t>resp.write</a:t>
            </a:r>
            <a:r>
              <a:rPr kumimoji="0" lang="en-US" altLang="en-US" b="0" i="0" u="none" strike="noStrike" cap="none" normalizeH="0" baseline="0" dirty="0">
                <a:ln>
                  <a:noFill/>
                </a:ln>
                <a:solidFill>
                  <a:schemeClr val="tx1"/>
                </a:solidFill>
                <a:effectLst/>
                <a:highlight>
                  <a:srgbClr val="FFFF00"/>
                </a:highlight>
                <a:latin typeface="Sitka Display" pitchFamily="2" charset="0"/>
              </a:rPr>
              <a:t>("&lt;h1&gt; Hello, </a:t>
            </a:r>
            <a:r>
              <a:rPr kumimoji="0" lang="en-US" altLang="en-US" b="0" i="0" u="none" strike="noStrike" cap="none" normalizeH="0" baseline="0" dirty="0" err="1">
                <a:ln>
                  <a:noFill/>
                </a:ln>
                <a:solidFill>
                  <a:schemeClr val="tx1"/>
                </a:solidFill>
                <a:effectLst/>
                <a:highlight>
                  <a:srgbClr val="FFFF00"/>
                </a:highlight>
                <a:latin typeface="Sitka Display" pitchFamily="2" charset="0"/>
              </a:rPr>
              <a:t>EveryOne</a:t>
            </a:r>
            <a:r>
              <a:rPr kumimoji="0" lang="en-US" altLang="en-US" b="0" i="0" u="none" strike="noStrike" cap="none" normalizeH="0" baseline="0" dirty="0">
                <a:ln>
                  <a:noFill/>
                </a:ln>
                <a:solidFill>
                  <a:schemeClr val="tx1"/>
                </a:solidFill>
                <a:effectLst/>
                <a:highlight>
                  <a:srgbClr val="FFFF00"/>
                </a:highlight>
                <a:latin typeface="Sitka Display" pitchFamily="2" charset="0"/>
              </a:rPr>
              <a:t> &lt;/h1&gt;"); </a:t>
            </a:r>
            <a:r>
              <a:rPr kumimoji="0" lang="en-US" altLang="en-US" b="0" i="0" u="none" strike="noStrike" cap="none" normalizeH="0" baseline="0" dirty="0" err="1">
                <a:ln>
                  <a:noFill/>
                </a:ln>
                <a:solidFill>
                  <a:schemeClr val="tx1"/>
                </a:solidFill>
                <a:effectLst/>
                <a:highlight>
                  <a:srgbClr val="FFFF00"/>
                </a:highlight>
                <a:latin typeface="Sitka Display" pitchFamily="2" charset="0"/>
              </a:rPr>
              <a:t>resp.end</a:t>
            </a:r>
            <a:r>
              <a:rPr kumimoji="0" lang="en-US" altLang="en-US" b="0" i="0" u="none" strike="noStrike" cap="none" normalizeH="0" baseline="0" dirty="0">
                <a:ln>
                  <a:noFill/>
                </a:ln>
                <a:solidFill>
                  <a:schemeClr val="tx1"/>
                </a:solidFill>
                <a:effectLst/>
                <a:highlight>
                  <a:srgbClr val="FFFF00"/>
                </a:highlight>
                <a:latin typeface="Sitka Display" pitchFamily="2" charset="0"/>
              </a:rPr>
              <a:t>(); } </a:t>
            </a:r>
            <a:endParaRPr kumimoji="0" lang="en-US" altLang="en-US" sz="2800" b="0" i="0" u="none" strike="noStrike" cap="none" normalizeH="0" baseline="0" dirty="0">
              <a:ln>
                <a:noFill/>
              </a:ln>
              <a:solidFill>
                <a:schemeClr val="tx1"/>
              </a:solidFill>
              <a:effectLst/>
              <a:highlight>
                <a:srgbClr val="FFFF00"/>
              </a:highlight>
              <a:latin typeface="Sitka Display"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Sitka Display" pitchFamily="2" charset="0"/>
              </a:rPr>
              <a:t>The callback function specified in </a:t>
            </a:r>
            <a:r>
              <a:rPr kumimoji="0" lang="en-US" altLang="en-US" b="1" i="0" u="none" strike="noStrike" cap="none" normalizeH="0" baseline="0" dirty="0" err="1">
                <a:ln>
                  <a:noFill/>
                </a:ln>
                <a:solidFill>
                  <a:schemeClr val="tx1"/>
                </a:solidFill>
                <a:effectLst/>
                <a:latin typeface="Sitka Display" pitchFamily="2" charset="0"/>
              </a:rPr>
              <a:t>createServer</a:t>
            </a:r>
            <a:r>
              <a:rPr kumimoji="0" lang="en-US" altLang="en-US" b="0" i="0" u="none" strike="noStrike" cap="none" normalizeH="0" baseline="0" dirty="0">
                <a:ln>
                  <a:noFill/>
                </a:ln>
                <a:solidFill>
                  <a:schemeClr val="tx1"/>
                </a:solidFill>
                <a:effectLst/>
                <a:latin typeface="Sitka Display" pitchFamily="2" charset="0"/>
              </a:rPr>
              <a:t> is responsible for handling each incoming HTTP request. In this case: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err="1">
                <a:ln>
                  <a:noFill/>
                </a:ln>
                <a:solidFill>
                  <a:schemeClr val="tx1"/>
                </a:solidFill>
                <a:effectLst/>
                <a:latin typeface="Sitka Display" pitchFamily="2" charset="0"/>
              </a:rPr>
              <a:t>resp.write</a:t>
            </a:r>
            <a:r>
              <a:rPr kumimoji="0" lang="en-US" altLang="en-US" b="1" i="0" u="none" strike="noStrike" cap="none" normalizeH="0" baseline="0" dirty="0">
                <a:ln>
                  <a:noFill/>
                </a:ln>
                <a:solidFill>
                  <a:schemeClr val="tx1"/>
                </a:solidFill>
                <a:effectLst/>
                <a:latin typeface="Sitka Display" pitchFamily="2" charset="0"/>
              </a:rPr>
              <a:t>("&lt;h1&gt; Hello, Buddies &lt;/h1&gt;");</a:t>
            </a:r>
            <a:r>
              <a:rPr kumimoji="0" lang="en-US" altLang="en-US" sz="1200" b="0" i="0" u="none" strike="noStrike" cap="none" normalizeH="0" baseline="0" dirty="0">
                <a:ln>
                  <a:noFill/>
                </a:ln>
                <a:solidFill>
                  <a:schemeClr val="tx1"/>
                </a:solidFill>
                <a:effectLst/>
                <a:latin typeface="Sitka Display" pitchFamily="2" charset="0"/>
              </a:rPr>
              <a:t>: </a:t>
            </a:r>
            <a:r>
              <a:rPr kumimoji="0" lang="en-US" altLang="en-US" sz="1800" b="0" i="0" u="none" strike="noStrike" cap="none" normalizeH="0" baseline="0" dirty="0">
                <a:ln>
                  <a:noFill/>
                </a:ln>
                <a:solidFill>
                  <a:schemeClr val="tx1"/>
                </a:solidFill>
                <a:effectLst/>
                <a:latin typeface="Sitka Display" pitchFamily="2" charset="0"/>
              </a:rPr>
              <a:t>Writes the HTML content with the heading "Hello, Buddies" to the response.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err="1">
                <a:ln>
                  <a:noFill/>
                </a:ln>
                <a:solidFill>
                  <a:schemeClr val="tx1"/>
                </a:solidFill>
                <a:effectLst/>
                <a:latin typeface="Sitka Display" pitchFamily="2" charset="0"/>
              </a:rPr>
              <a:t>resp.end</a:t>
            </a:r>
            <a:r>
              <a:rPr kumimoji="0" lang="en-US" altLang="en-US" sz="1800" b="1" i="0" u="none" strike="noStrike" cap="none" normalizeH="0" baseline="0" dirty="0">
                <a:ln>
                  <a:noFill/>
                </a:ln>
                <a:solidFill>
                  <a:schemeClr val="tx1"/>
                </a:solidFill>
                <a:effectLst/>
                <a:latin typeface="Sitka Display" pitchFamily="2" charset="0"/>
              </a:rPr>
              <a:t>();</a:t>
            </a:r>
            <a:r>
              <a:rPr kumimoji="0" lang="en-US" altLang="en-US" sz="1400" b="0" i="0" u="none" strike="noStrike" cap="none" normalizeH="0" baseline="0" dirty="0">
                <a:ln>
                  <a:noFill/>
                </a:ln>
                <a:solidFill>
                  <a:schemeClr val="tx1"/>
                </a:solidFill>
                <a:effectLst/>
                <a:latin typeface="Sitka Display" pitchFamily="2" charset="0"/>
              </a:rPr>
              <a:t>: </a:t>
            </a:r>
            <a:r>
              <a:rPr kumimoji="0" lang="en-US" altLang="en-US" sz="1800" b="0" i="0" u="none" strike="noStrike" cap="none" normalizeH="0" baseline="0" dirty="0">
                <a:ln>
                  <a:noFill/>
                </a:ln>
                <a:solidFill>
                  <a:schemeClr val="tx1"/>
                </a:solidFill>
                <a:effectLst/>
                <a:latin typeface="Sitka Display" pitchFamily="2" charset="0"/>
              </a:rPr>
              <a:t>Signals the end of the response. This is necessary to send the response back to the client.</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b="1" i="0" u="none" strike="noStrike" cap="none" normalizeH="0" baseline="0" dirty="0">
                <a:ln>
                  <a:noFill/>
                </a:ln>
                <a:solidFill>
                  <a:schemeClr val="tx1"/>
                </a:solidFill>
                <a:effectLst/>
                <a:latin typeface="Sitka Display" pitchFamily="2" charset="0"/>
              </a:rPr>
              <a:t>Listening on port 4500:</a:t>
            </a:r>
            <a:endParaRPr kumimoji="0" lang="en-US" altLang="en-US" sz="2800" b="0" i="0" u="none" strike="noStrike" cap="none" normalizeH="0" baseline="0" dirty="0">
              <a:ln>
                <a:noFill/>
              </a:ln>
              <a:solidFill>
                <a:schemeClr val="tx1"/>
              </a:solidFill>
              <a:effectLst/>
              <a:latin typeface="Sitka Display" pitchFamily="2" charset="0"/>
            </a:endParaRPr>
          </a:p>
          <a:p>
            <a:pPr defTabSz="914400" eaLnBrk="0" fontAlgn="base" hangingPunct="0">
              <a:spcBef>
                <a:spcPct val="0"/>
              </a:spcBef>
              <a:spcAft>
                <a:spcPct val="0"/>
              </a:spcAft>
              <a:buClrTx/>
              <a:buSzTx/>
              <a:buFont typeface="Wingdings" panose="05000000000000000000" pitchFamily="2" charset="2"/>
              <a:buChar char="Ø"/>
            </a:pPr>
            <a:r>
              <a:rPr kumimoji="0" lang="en-US" altLang="en-US" b="0" i="0" u="none" strike="noStrike" cap="none" normalizeH="0" baseline="0" dirty="0">
                <a:ln>
                  <a:noFill/>
                </a:ln>
                <a:solidFill>
                  <a:schemeClr val="tx1"/>
                </a:solidFill>
                <a:effectLst/>
                <a:highlight>
                  <a:srgbClr val="FFFF00"/>
                </a:highlight>
                <a:latin typeface="Sitka Display" pitchFamily="2" charset="0"/>
              </a:rPr>
              <a:t>.listen(4500); </a:t>
            </a:r>
            <a:endParaRPr kumimoji="0" lang="en-US" altLang="en-US" sz="2800" b="0" i="0" u="none" strike="noStrike" cap="none" normalizeH="0" baseline="0" dirty="0">
              <a:ln>
                <a:noFill/>
              </a:ln>
              <a:solidFill>
                <a:schemeClr val="tx1"/>
              </a:solidFill>
              <a:effectLst/>
              <a:highlight>
                <a:srgbClr val="FFFF00"/>
              </a:highlight>
              <a:latin typeface="Sitka Display"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itle 1">
            <a:extLst>
              <a:ext uri="{FF2B5EF4-FFF2-40B4-BE49-F238E27FC236}">
                <a16:creationId xmlns:a16="http://schemas.microsoft.com/office/drawing/2014/main" id="{A8E953BB-F109-6892-2BE4-2D5C0BE47446}"/>
              </a:ext>
            </a:extLst>
          </p:cNvPr>
          <p:cNvSpPr>
            <a:spLocks noGrp="1"/>
          </p:cNvSpPr>
          <p:nvPr>
            <p:ph type="title"/>
          </p:nvPr>
        </p:nvSpPr>
        <p:spPr>
          <a:xfrm>
            <a:off x="119069" y="0"/>
            <a:ext cx="10314716" cy="1203158"/>
          </a:xfrm>
        </p:spPr>
        <p:txBody>
          <a:bodyPr/>
          <a:lstStyle/>
          <a:p>
            <a:r>
              <a:rPr lang="en-IN" dirty="0">
                <a:latin typeface="Sitka Heading" pitchFamily="2" charset="0"/>
              </a:rPr>
              <a:t>Create a Simple HTTP Server Using Node JS</a:t>
            </a:r>
            <a:endParaRPr lang="en-IN" dirty="0"/>
          </a:p>
        </p:txBody>
      </p:sp>
      <p:sp>
        <p:nvSpPr>
          <p:cNvPr id="7" name="Content Placeholder 6">
            <a:extLst>
              <a:ext uri="{FF2B5EF4-FFF2-40B4-BE49-F238E27FC236}">
                <a16:creationId xmlns:a16="http://schemas.microsoft.com/office/drawing/2014/main" id="{6692891D-E775-3AA5-772F-33C421EFE758}"/>
              </a:ext>
            </a:extLst>
          </p:cNvPr>
          <p:cNvSpPr txBox="1">
            <a:spLocks/>
          </p:cNvSpPr>
          <p:nvPr/>
        </p:nvSpPr>
        <p:spPr>
          <a:xfrm>
            <a:off x="311573" y="813055"/>
            <a:ext cx="5059323" cy="1189001"/>
          </a:xfrm>
          <a:prstGeom prst="rect">
            <a:avLst/>
          </a:prstGeom>
          <a:solidFill>
            <a:schemeClr val="tx2">
              <a:lumMod val="75000"/>
            </a:schemeClr>
          </a:solidFill>
        </p:spPr>
        <p:txBody>
          <a:bodyPr vert="horz" lIns="91440" tIns="45720" rIns="91440" bIns="45720" rtlCol="0">
            <a:normAutofit fontScale="70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solidFill>
                  <a:srgbClr val="569CD6"/>
                </a:solidFill>
                <a:latin typeface="Consolas" panose="020B0609020204030204" pitchFamily="49" charset="0"/>
              </a:rPr>
              <a:t>const</a:t>
            </a:r>
            <a:r>
              <a:rPr lang="en-US" dirty="0">
                <a:solidFill>
                  <a:srgbClr val="DADADA"/>
                </a:solidFill>
                <a:latin typeface="Consolas" panose="020B0609020204030204" pitchFamily="49" charset="0"/>
              </a:rPr>
              <a:t> </a:t>
            </a:r>
            <a:r>
              <a:rPr lang="en-US" dirty="0">
                <a:solidFill>
                  <a:srgbClr val="4EC9B0"/>
                </a:solidFill>
                <a:latin typeface="Consolas" panose="020B0609020204030204" pitchFamily="49" charset="0"/>
              </a:rPr>
              <a:t>http</a:t>
            </a:r>
            <a:r>
              <a:rPr lang="en-US" dirty="0">
                <a:solidFill>
                  <a:srgbClr val="DADADA"/>
                </a:solidFill>
                <a:latin typeface="Consolas" panose="020B0609020204030204" pitchFamily="49" charset="0"/>
              </a:rPr>
              <a:t> </a:t>
            </a:r>
            <a:r>
              <a:rPr lang="en-US" dirty="0">
                <a:solidFill>
                  <a:srgbClr val="B4B4B4"/>
                </a:solidFill>
                <a:latin typeface="Consolas" panose="020B0609020204030204" pitchFamily="49" charset="0"/>
              </a:rPr>
              <a:t>=</a:t>
            </a:r>
            <a:r>
              <a:rPr lang="en-US" dirty="0">
                <a:solidFill>
                  <a:srgbClr val="DADADA"/>
                </a:solidFill>
                <a:latin typeface="Consolas" panose="020B0609020204030204" pitchFamily="49" charset="0"/>
              </a:rPr>
              <a:t> </a:t>
            </a:r>
            <a:r>
              <a:rPr lang="en-US" dirty="0">
                <a:solidFill>
                  <a:srgbClr val="DCDCAA"/>
                </a:solidFill>
                <a:latin typeface="Consolas" panose="020B0609020204030204" pitchFamily="49" charset="0"/>
              </a:rPr>
              <a:t>require</a:t>
            </a:r>
            <a:r>
              <a:rPr lang="en-US" dirty="0">
                <a:solidFill>
                  <a:srgbClr val="DADADA"/>
                </a:solidFill>
                <a:latin typeface="Consolas" panose="020B0609020204030204" pitchFamily="49" charset="0"/>
              </a:rPr>
              <a:t>(</a:t>
            </a:r>
            <a:r>
              <a:rPr lang="en-US" dirty="0">
                <a:solidFill>
                  <a:srgbClr val="E8C9BB"/>
                </a:solidFill>
                <a:latin typeface="Consolas" panose="020B0609020204030204" pitchFamily="49" charset="0"/>
              </a:rPr>
              <a:t>'</a:t>
            </a:r>
            <a:r>
              <a:rPr lang="en-US" dirty="0">
                <a:solidFill>
                  <a:srgbClr val="CE9178"/>
                </a:solidFill>
                <a:latin typeface="Consolas" panose="020B0609020204030204" pitchFamily="49" charset="0"/>
              </a:rPr>
              <a:t>http</a:t>
            </a:r>
            <a:r>
              <a:rPr lang="en-US" dirty="0">
                <a:solidFill>
                  <a:srgbClr val="E8C9BB"/>
                </a:solidFill>
                <a:latin typeface="Consolas" panose="020B0609020204030204" pitchFamily="49" charset="0"/>
              </a:rPr>
              <a:t>'</a:t>
            </a:r>
            <a:r>
              <a:rPr lang="en-US" dirty="0">
                <a:solidFill>
                  <a:srgbClr val="DADADA"/>
                </a:solidFill>
                <a:latin typeface="Consolas" panose="020B0609020204030204" pitchFamily="49" charset="0"/>
              </a:rPr>
              <a:t>)</a:t>
            </a:r>
            <a:r>
              <a:rPr lang="en-US" dirty="0">
                <a:solidFill>
                  <a:srgbClr val="B4B4B4"/>
                </a:solidFill>
                <a:latin typeface="Consolas" panose="020B0609020204030204" pitchFamily="49" charset="0"/>
              </a:rPr>
              <a:t>;</a:t>
            </a:r>
            <a:br>
              <a:rPr lang="en-US" dirty="0">
                <a:solidFill>
                  <a:srgbClr val="DADADA"/>
                </a:solidFill>
                <a:latin typeface="Consolas" panose="020B0609020204030204" pitchFamily="49" charset="0"/>
              </a:rPr>
            </a:br>
            <a:r>
              <a:rPr lang="en-US" dirty="0" err="1">
                <a:solidFill>
                  <a:srgbClr val="4EC9B0"/>
                </a:solidFill>
                <a:latin typeface="Consolas" panose="020B0609020204030204" pitchFamily="49" charset="0"/>
              </a:rPr>
              <a:t>http</a:t>
            </a:r>
            <a:r>
              <a:rPr lang="en-US" dirty="0" err="1">
                <a:solidFill>
                  <a:srgbClr val="B4B4B4"/>
                </a:solidFill>
                <a:latin typeface="Consolas" panose="020B0609020204030204" pitchFamily="49" charset="0"/>
              </a:rPr>
              <a:t>.</a:t>
            </a:r>
            <a:r>
              <a:rPr lang="en-US" dirty="0" err="1">
                <a:solidFill>
                  <a:srgbClr val="DCDCAA"/>
                </a:solidFill>
                <a:latin typeface="Consolas" panose="020B0609020204030204" pitchFamily="49" charset="0"/>
              </a:rPr>
              <a:t>createServer</a:t>
            </a:r>
            <a:r>
              <a:rPr lang="en-US" dirty="0">
                <a:solidFill>
                  <a:srgbClr val="DADADA"/>
                </a:solidFill>
                <a:latin typeface="Consolas" panose="020B0609020204030204" pitchFamily="49" charset="0"/>
              </a:rPr>
              <a:t>(</a:t>
            </a:r>
            <a:r>
              <a:rPr lang="en-US" dirty="0">
                <a:solidFill>
                  <a:srgbClr val="B4B4B4"/>
                </a:solidFill>
                <a:latin typeface="Consolas" panose="020B0609020204030204" pitchFamily="49" charset="0"/>
              </a:rPr>
              <a:t>(</a:t>
            </a:r>
            <a:r>
              <a:rPr lang="en-US" dirty="0">
                <a:solidFill>
                  <a:srgbClr val="9A9A9A"/>
                </a:solidFill>
                <a:latin typeface="Consolas" panose="020B0609020204030204" pitchFamily="49" charset="0"/>
              </a:rPr>
              <a:t>req</a:t>
            </a:r>
            <a:r>
              <a:rPr lang="en-US" dirty="0">
                <a:solidFill>
                  <a:srgbClr val="B4B4B4"/>
                </a:solidFill>
                <a:latin typeface="Consolas" panose="020B0609020204030204" pitchFamily="49" charset="0"/>
              </a:rPr>
              <a:t>,</a:t>
            </a:r>
            <a:r>
              <a:rPr lang="en-US" dirty="0">
                <a:solidFill>
                  <a:srgbClr val="DADADA"/>
                </a:solidFill>
                <a:latin typeface="Consolas" panose="020B0609020204030204" pitchFamily="49" charset="0"/>
              </a:rPr>
              <a:t> </a:t>
            </a:r>
            <a:r>
              <a:rPr lang="en-US" dirty="0">
                <a:solidFill>
                  <a:srgbClr val="9A9A9A"/>
                </a:solidFill>
                <a:latin typeface="Consolas" panose="020B0609020204030204" pitchFamily="49" charset="0"/>
              </a:rPr>
              <a:t>resp</a:t>
            </a:r>
            <a:r>
              <a:rPr lang="en-US" dirty="0">
                <a:solidFill>
                  <a:srgbClr val="B4B4B4"/>
                </a:solidFill>
                <a:latin typeface="Consolas" panose="020B0609020204030204" pitchFamily="49" charset="0"/>
              </a:rPr>
              <a:t>)</a:t>
            </a:r>
            <a:r>
              <a:rPr lang="en-US" dirty="0">
                <a:solidFill>
                  <a:srgbClr val="569CD6"/>
                </a:solidFill>
                <a:latin typeface="Consolas" panose="020B0609020204030204" pitchFamily="49" charset="0"/>
              </a:rPr>
              <a:t>=&gt;</a:t>
            </a:r>
            <a:r>
              <a:rPr lang="en-US" dirty="0">
                <a:solidFill>
                  <a:srgbClr val="B4B4B4"/>
                </a:solidFill>
                <a:latin typeface="Consolas" panose="020B0609020204030204" pitchFamily="49" charset="0"/>
              </a:rPr>
              <a:t>{</a:t>
            </a:r>
            <a:br>
              <a:rPr lang="en-US" dirty="0">
                <a:solidFill>
                  <a:srgbClr val="DADADA"/>
                </a:solidFill>
                <a:latin typeface="Consolas" panose="020B0609020204030204" pitchFamily="49" charset="0"/>
              </a:rPr>
            </a:br>
            <a:r>
              <a:rPr lang="en-US" dirty="0" err="1">
                <a:solidFill>
                  <a:srgbClr val="9A9A9A"/>
                </a:solidFill>
                <a:latin typeface="Consolas" panose="020B0609020204030204" pitchFamily="49" charset="0"/>
              </a:rPr>
              <a:t>resp</a:t>
            </a:r>
            <a:r>
              <a:rPr lang="en-US" dirty="0" err="1">
                <a:solidFill>
                  <a:srgbClr val="B4B4B4"/>
                </a:solidFill>
                <a:latin typeface="Consolas" panose="020B0609020204030204" pitchFamily="49" charset="0"/>
              </a:rPr>
              <a:t>.</a:t>
            </a:r>
            <a:r>
              <a:rPr lang="en-US" dirty="0" err="1">
                <a:solidFill>
                  <a:srgbClr val="DCDCAA"/>
                </a:solidFill>
                <a:latin typeface="Consolas" panose="020B0609020204030204" pitchFamily="49" charset="0"/>
              </a:rPr>
              <a:t>write</a:t>
            </a:r>
            <a:r>
              <a:rPr lang="en-US" dirty="0">
                <a:solidFill>
                  <a:srgbClr val="DADADA"/>
                </a:solidFill>
                <a:latin typeface="Consolas" panose="020B0609020204030204" pitchFamily="49" charset="0"/>
              </a:rPr>
              <a:t>(</a:t>
            </a:r>
            <a:r>
              <a:rPr lang="en-US" dirty="0">
                <a:solidFill>
                  <a:srgbClr val="E8C9BB"/>
                </a:solidFill>
                <a:latin typeface="Consolas" panose="020B0609020204030204" pitchFamily="49" charset="0"/>
              </a:rPr>
              <a:t>"</a:t>
            </a:r>
            <a:r>
              <a:rPr lang="en-US" dirty="0">
                <a:solidFill>
                  <a:srgbClr val="CE9178"/>
                </a:solidFill>
                <a:latin typeface="Consolas" panose="020B0609020204030204" pitchFamily="49" charset="0"/>
              </a:rPr>
              <a:t>&lt;h1&gt; Hello, </a:t>
            </a:r>
            <a:r>
              <a:rPr lang="en-US" dirty="0" err="1">
                <a:solidFill>
                  <a:srgbClr val="CE9178"/>
                </a:solidFill>
                <a:latin typeface="Consolas" panose="020B0609020204030204" pitchFamily="49" charset="0"/>
              </a:rPr>
              <a:t>EveryOne</a:t>
            </a:r>
            <a:r>
              <a:rPr lang="en-US" dirty="0">
                <a:solidFill>
                  <a:srgbClr val="CE9178"/>
                </a:solidFill>
                <a:latin typeface="Consolas" panose="020B0609020204030204" pitchFamily="49" charset="0"/>
              </a:rPr>
              <a:t> &lt;/h1&gt;</a:t>
            </a:r>
            <a:r>
              <a:rPr lang="en-US" dirty="0">
                <a:solidFill>
                  <a:srgbClr val="E8C9BB"/>
                </a:solidFill>
                <a:latin typeface="Consolas" panose="020B0609020204030204" pitchFamily="49" charset="0"/>
              </a:rPr>
              <a:t>"</a:t>
            </a:r>
            <a:r>
              <a:rPr lang="en-US" dirty="0">
                <a:solidFill>
                  <a:srgbClr val="DADADA"/>
                </a:solidFill>
                <a:latin typeface="Consolas" panose="020B0609020204030204" pitchFamily="49" charset="0"/>
              </a:rPr>
              <a:t>)</a:t>
            </a:r>
            <a:r>
              <a:rPr lang="en-US" dirty="0">
                <a:solidFill>
                  <a:srgbClr val="B4B4B4"/>
                </a:solidFill>
                <a:latin typeface="Consolas" panose="020B0609020204030204" pitchFamily="49" charset="0"/>
              </a:rPr>
              <a:t>;</a:t>
            </a:r>
          </a:p>
          <a:p>
            <a:r>
              <a:rPr lang="en-US" dirty="0" err="1">
                <a:solidFill>
                  <a:srgbClr val="9A9A9A"/>
                </a:solidFill>
                <a:latin typeface="Consolas" panose="020B0609020204030204" pitchFamily="49" charset="0"/>
              </a:rPr>
              <a:t>resp</a:t>
            </a:r>
            <a:r>
              <a:rPr lang="en-US" dirty="0" err="1">
                <a:solidFill>
                  <a:srgbClr val="B4B4B4"/>
                </a:solidFill>
                <a:latin typeface="Consolas" panose="020B0609020204030204" pitchFamily="49" charset="0"/>
              </a:rPr>
              <a:t>.</a:t>
            </a:r>
            <a:r>
              <a:rPr lang="en-US" dirty="0" err="1">
                <a:solidFill>
                  <a:srgbClr val="DCDCAA"/>
                </a:solidFill>
                <a:latin typeface="Consolas" panose="020B0609020204030204" pitchFamily="49" charset="0"/>
              </a:rPr>
              <a:t>end</a:t>
            </a:r>
            <a:r>
              <a:rPr lang="en-US" dirty="0">
                <a:solidFill>
                  <a:srgbClr val="DADADA"/>
                </a:solidFill>
                <a:latin typeface="Consolas" panose="020B0609020204030204" pitchFamily="49" charset="0"/>
              </a:rPr>
              <a:t>()</a:t>
            </a:r>
            <a:r>
              <a:rPr lang="en-US" dirty="0">
                <a:solidFill>
                  <a:srgbClr val="B4B4B4"/>
                </a:solidFill>
                <a:latin typeface="Consolas" panose="020B0609020204030204" pitchFamily="49" charset="0"/>
              </a:rPr>
              <a:t>;</a:t>
            </a:r>
            <a:endParaRPr lang="en-US" dirty="0">
              <a:solidFill>
                <a:srgbClr val="DADADA"/>
              </a:solidFill>
              <a:latin typeface="Consolas" panose="020B0609020204030204" pitchFamily="49" charset="0"/>
            </a:endParaRPr>
          </a:p>
          <a:p>
            <a:pPr marL="0" indent="0">
              <a:buFont typeface="Wingdings 3" charset="2"/>
              <a:buNone/>
            </a:pPr>
            <a:r>
              <a:rPr lang="en-US" dirty="0">
                <a:solidFill>
                  <a:srgbClr val="B4B4B4"/>
                </a:solidFill>
                <a:latin typeface="Consolas" panose="020B0609020204030204" pitchFamily="49" charset="0"/>
              </a:rPr>
              <a:t>}</a:t>
            </a:r>
            <a:r>
              <a:rPr lang="en-US" dirty="0">
                <a:solidFill>
                  <a:srgbClr val="DADADA"/>
                </a:solidFill>
                <a:latin typeface="Consolas" panose="020B0609020204030204" pitchFamily="49" charset="0"/>
              </a:rPr>
              <a:t>)</a:t>
            </a:r>
            <a:r>
              <a:rPr lang="en-US" dirty="0">
                <a:solidFill>
                  <a:srgbClr val="B4B4B4"/>
                </a:solidFill>
                <a:latin typeface="Consolas" panose="020B0609020204030204" pitchFamily="49" charset="0"/>
              </a:rPr>
              <a:t>.</a:t>
            </a:r>
            <a:r>
              <a:rPr lang="en-US" dirty="0">
                <a:solidFill>
                  <a:srgbClr val="DCDCAA"/>
                </a:solidFill>
                <a:latin typeface="Consolas" panose="020B0609020204030204" pitchFamily="49" charset="0"/>
              </a:rPr>
              <a:t>listen</a:t>
            </a:r>
            <a:r>
              <a:rPr lang="en-US" dirty="0">
                <a:solidFill>
                  <a:srgbClr val="DADADA"/>
                </a:solidFill>
                <a:latin typeface="Consolas" panose="020B0609020204030204" pitchFamily="49" charset="0"/>
              </a:rPr>
              <a:t>(</a:t>
            </a:r>
            <a:r>
              <a:rPr lang="en-US" dirty="0">
                <a:solidFill>
                  <a:srgbClr val="B5CEA8"/>
                </a:solidFill>
                <a:latin typeface="Consolas" panose="020B0609020204030204" pitchFamily="49" charset="0"/>
              </a:rPr>
              <a:t>4500</a:t>
            </a:r>
            <a:r>
              <a:rPr lang="en-US" dirty="0">
                <a:solidFill>
                  <a:srgbClr val="DADADA"/>
                </a:solidFill>
                <a:latin typeface="Consolas" panose="020B0609020204030204" pitchFamily="49" charset="0"/>
              </a:rPr>
              <a:t>)</a:t>
            </a:r>
            <a:r>
              <a:rPr lang="en-US" dirty="0">
                <a:solidFill>
                  <a:srgbClr val="B4B4B4"/>
                </a:solidFill>
                <a:latin typeface="Consolas" panose="020B0609020204030204" pitchFamily="49" charset="0"/>
              </a:rPr>
              <a:t>;</a:t>
            </a:r>
            <a:endParaRPr lang="en-US" dirty="0">
              <a:solidFill>
                <a:srgbClr val="DADADA"/>
              </a:solidFill>
              <a:latin typeface="Consolas" panose="020B0609020204030204" pitchFamily="49" charset="0"/>
            </a:endParaRPr>
          </a:p>
          <a:p>
            <a:endParaRPr lang="en-IN" dirty="0"/>
          </a:p>
        </p:txBody>
      </p:sp>
    </p:spTree>
    <p:extLst>
      <p:ext uri="{BB962C8B-B14F-4D97-AF65-F5344CB8AC3E}">
        <p14:creationId xmlns:p14="http://schemas.microsoft.com/office/powerpoint/2010/main" val="36245908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45ED5-FD1D-34E6-7DF0-4FC1F86A9563}"/>
              </a:ext>
            </a:extLst>
          </p:cNvPr>
          <p:cNvSpPr>
            <a:spLocks noGrp="1"/>
          </p:cNvSpPr>
          <p:nvPr>
            <p:ph type="title"/>
          </p:nvPr>
        </p:nvSpPr>
        <p:spPr/>
        <p:txBody>
          <a:bodyPr/>
          <a:lstStyle/>
          <a:p>
            <a:r>
              <a:rPr lang="en-IN" dirty="0">
                <a:latin typeface="Sitka Heading" pitchFamily="2" charset="0"/>
              </a:rPr>
              <a:t>Create a Simple Express JS Server </a:t>
            </a:r>
          </a:p>
        </p:txBody>
      </p:sp>
      <p:sp>
        <p:nvSpPr>
          <p:cNvPr id="3" name="Content Placeholder 2">
            <a:extLst>
              <a:ext uri="{FF2B5EF4-FFF2-40B4-BE49-F238E27FC236}">
                <a16:creationId xmlns:a16="http://schemas.microsoft.com/office/drawing/2014/main" id="{42B04C52-3C8A-7F57-6164-EDDDA9738943}"/>
              </a:ext>
            </a:extLst>
          </p:cNvPr>
          <p:cNvSpPr>
            <a:spLocks noGrp="1"/>
          </p:cNvSpPr>
          <p:nvPr>
            <p:ph idx="1"/>
          </p:nvPr>
        </p:nvSpPr>
        <p:spPr>
          <a:xfrm>
            <a:off x="677334" y="1472664"/>
            <a:ext cx="10901858" cy="5385335"/>
          </a:xfrm>
        </p:spPr>
        <p:txBody>
          <a:bodyPr>
            <a:normAutofit/>
          </a:bodyPr>
          <a:lstStyle/>
          <a:p>
            <a:r>
              <a:rPr lang="en-IN" dirty="0" err="1">
                <a:highlight>
                  <a:srgbClr val="FFFF00"/>
                </a:highlight>
                <a:latin typeface="Sitka Heading" pitchFamily="2" charset="0"/>
              </a:rPr>
              <a:t>const</a:t>
            </a:r>
            <a:r>
              <a:rPr lang="en-IN" dirty="0">
                <a:highlight>
                  <a:srgbClr val="FFFF00"/>
                </a:highlight>
                <a:latin typeface="Sitka Heading" pitchFamily="2" charset="0"/>
              </a:rPr>
              <a:t> express = require('express');</a:t>
            </a:r>
          </a:p>
          <a:p>
            <a:r>
              <a:rPr lang="en-IN" dirty="0" err="1">
                <a:highlight>
                  <a:srgbClr val="FFFF00"/>
                </a:highlight>
                <a:latin typeface="Sitka Heading" pitchFamily="2" charset="0"/>
              </a:rPr>
              <a:t>const</a:t>
            </a:r>
            <a:r>
              <a:rPr lang="en-IN" dirty="0">
                <a:highlight>
                  <a:srgbClr val="FFFF00"/>
                </a:highlight>
                <a:latin typeface="Sitka Heading" pitchFamily="2" charset="0"/>
              </a:rPr>
              <a:t> path = require('path’);</a:t>
            </a:r>
          </a:p>
          <a:p>
            <a:endParaRPr lang="en-IN" dirty="0">
              <a:latin typeface="Sitka Heading" pitchFamily="2" charset="0"/>
            </a:endParaRPr>
          </a:p>
          <a:p>
            <a:pPr marL="0" indent="0">
              <a:buNone/>
            </a:pPr>
            <a:endParaRPr lang="en-IN" dirty="0">
              <a:latin typeface="Sitka Heading" pitchFamily="2" charset="0"/>
            </a:endParaRPr>
          </a:p>
          <a:p>
            <a:r>
              <a:rPr lang="en-IN" dirty="0" err="1">
                <a:highlight>
                  <a:srgbClr val="FFFF00"/>
                </a:highlight>
                <a:latin typeface="Sitka Heading" pitchFamily="2" charset="0"/>
              </a:rPr>
              <a:t>const</a:t>
            </a:r>
            <a:r>
              <a:rPr lang="en-IN" dirty="0">
                <a:highlight>
                  <a:srgbClr val="FFFF00"/>
                </a:highlight>
                <a:latin typeface="Sitka Heading" pitchFamily="2" charset="0"/>
              </a:rPr>
              <a:t> app = express();</a:t>
            </a:r>
          </a:p>
          <a:p>
            <a:pPr marL="0" indent="0">
              <a:buNone/>
            </a:pPr>
            <a:r>
              <a:rPr lang="en-US" b="0" i="0" dirty="0">
                <a:solidFill>
                  <a:schemeClr val="tx1"/>
                </a:solidFill>
                <a:effectLst/>
                <a:latin typeface="Sitka Heading" pitchFamily="2" charset="0"/>
              </a:rPr>
              <a:t>// This line creates an instance of the Express application, which will be used to configure and run the server.</a:t>
            </a:r>
            <a:endParaRPr lang="en-IN" dirty="0">
              <a:solidFill>
                <a:schemeClr val="tx1"/>
              </a:solidFill>
              <a:latin typeface="Sitka Heading" pitchFamily="2" charset="0"/>
            </a:endParaRPr>
          </a:p>
          <a:p>
            <a:r>
              <a:rPr lang="en-IN" dirty="0" err="1">
                <a:highlight>
                  <a:srgbClr val="FFFF00"/>
                </a:highlight>
                <a:latin typeface="Sitka Heading" pitchFamily="2" charset="0"/>
              </a:rPr>
              <a:t>const</a:t>
            </a:r>
            <a:r>
              <a:rPr lang="en-IN" dirty="0">
                <a:highlight>
                  <a:srgbClr val="FFFF00"/>
                </a:highlight>
                <a:latin typeface="Sitka Heading" pitchFamily="2" charset="0"/>
              </a:rPr>
              <a:t> port = 3000;</a:t>
            </a:r>
          </a:p>
          <a:p>
            <a:pPr marL="0" indent="0">
              <a:buNone/>
            </a:pPr>
            <a:r>
              <a:rPr lang="en-US" b="0" i="0" dirty="0">
                <a:solidFill>
                  <a:srgbClr val="D1D5DB"/>
                </a:solidFill>
                <a:effectLst/>
                <a:latin typeface="Sitka Heading" pitchFamily="2" charset="0"/>
              </a:rPr>
              <a:t>// </a:t>
            </a:r>
            <a:r>
              <a:rPr lang="en-US" b="0" i="0" dirty="0">
                <a:solidFill>
                  <a:schemeClr val="tx1"/>
                </a:solidFill>
                <a:effectLst/>
                <a:latin typeface="Sitka Heading" pitchFamily="2" charset="0"/>
              </a:rPr>
              <a:t>This line defines the port number on which the server will listen for incoming requests. In this case, the server will run on port 3000.</a:t>
            </a:r>
            <a:endParaRPr lang="en-IN" dirty="0">
              <a:latin typeface="Sitka Heading" pitchFamily="2" charset="0"/>
            </a:endParaRPr>
          </a:p>
          <a:p>
            <a:r>
              <a:rPr lang="en-IN" dirty="0" err="1">
                <a:highlight>
                  <a:srgbClr val="FFFF00"/>
                </a:highlight>
                <a:latin typeface="Sitka Heading" pitchFamily="2" charset="0"/>
              </a:rPr>
              <a:t>app.use</a:t>
            </a:r>
            <a:r>
              <a:rPr lang="en-IN" dirty="0">
                <a:highlight>
                  <a:srgbClr val="FFFF00"/>
                </a:highlight>
                <a:latin typeface="Sitka Heading" pitchFamily="2" charset="0"/>
              </a:rPr>
              <a:t>(</a:t>
            </a:r>
            <a:r>
              <a:rPr lang="en-IN" dirty="0" err="1">
                <a:highlight>
                  <a:srgbClr val="FFFF00"/>
                </a:highlight>
                <a:latin typeface="Sitka Heading" pitchFamily="2" charset="0"/>
              </a:rPr>
              <a:t>express.static</a:t>
            </a:r>
            <a:r>
              <a:rPr lang="en-IN" dirty="0">
                <a:highlight>
                  <a:srgbClr val="FFFF00"/>
                </a:highlight>
                <a:latin typeface="Sitka Heading" pitchFamily="2" charset="0"/>
              </a:rPr>
              <a:t>(</a:t>
            </a:r>
            <a:r>
              <a:rPr lang="en-IN" dirty="0" err="1">
                <a:highlight>
                  <a:srgbClr val="FFFF00"/>
                </a:highlight>
                <a:latin typeface="Sitka Heading" pitchFamily="2" charset="0"/>
              </a:rPr>
              <a:t>path.join</a:t>
            </a:r>
            <a:r>
              <a:rPr lang="en-IN" dirty="0">
                <a:highlight>
                  <a:srgbClr val="FFFF00"/>
                </a:highlight>
                <a:latin typeface="Sitka Heading" pitchFamily="2" charset="0"/>
              </a:rPr>
              <a:t>(__</a:t>
            </a:r>
            <a:r>
              <a:rPr lang="en-IN" dirty="0" err="1">
                <a:highlight>
                  <a:srgbClr val="FFFF00"/>
                </a:highlight>
                <a:latin typeface="Sitka Heading" pitchFamily="2" charset="0"/>
              </a:rPr>
              <a:t>dirname</a:t>
            </a:r>
            <a:r>
              <a:rPr lang="en-IN" dirty="0">
                <a:highlight>
                  <a:srgbClr val="FFFF00"/>
                </a:highlight>
                <a:latin typeface="Sitka Heading" pitchFamily="2" charset="0"/>
              </a:rPr>
              <a:t>, 'public')));</a:t>
            </a:r>
          </a:p>
          <a:p>
            <a:pPr marL="0" indent="0">
              <a:buNone/>
            </a:pPr>
            <a:endParaRPr lang="en-IN" dirty="0">
              <a:latin typeface="Sitka Heading" pitchFamily="2" charset="0"/>
            </a:endParaRPr>
          </a:p>
          <a:p>
            <a:endParaRPr lang="en-IN" dirty="0">
              <a:latin typeface="Sitka Heading" pitchFamily="2" charset="0"/>
            </a:endParaRPr>
          </a:p>
          <a:p>
            <a:endParaRPr lang="en-IN" dirty="0">
              <a:latin typeface="Sitka Heading" pitchFamily="2" charset="0"/>
            </a:endParaRPr>
          </a:p>
          <a:p>
            <a:endParaRPr lang="en-IN" dirty="0"/>
          </a:p>
        </p:txBody>
      </p:sp>
      <p:sp>
        <p:nvSpPr>
          <p:cNvPr id="5" name="Rectangle 1">
            <a:extLst>
              <a:ext uri="{FF2B5EF4-FFF2-40B4-BE49-F238E27FC236}">
                <a16:creationId xmlns:a16="http://schemas.microsoft.com/office/drawing/2014/main" id="{06DBDBA1-1220-9E0A-383E-DF54C51029C1}"/>
              </a:ext>
            </a:extLst>
          </p:cNvPr>
          <p:cNvSpPr>
            <a:spLocks noChangeArrowheads="1"/>
          </p:cNvSpPr>
          <p:nvPr/>
        </p:nvSpPr>
        <p:spPr bwMode="auto">
          <a:xfrm>
            <a:off x="712271" y="2338581"/>
            <a:ext cx="11011300" cy="646331"/>
          </a:xfrm>
          <a:prstGeom prst="rect">
            <a:avLst/>
          </a:prstGeom>
          <a:no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Söhne"/>
              </a:rPr>
              <a:t>// </a:t>
            </a:r>
            <a:r>
              <a:rPr lang="en-US" altLang="en-US" dirty="0">
                <a:latin typeface="Söhne"/>
              </a:rPr>
              <a:t>T</a:t>
            </a:r>
            <a:r>
              <a:rPr kumimoji="0" lang="en-US" altLang="en-US" b="0" i="0" u="none" strike="noStrike" cap="none" normalizeH="0" baseline="0" dirty="0">
                <a:ln>
                  <a:noFill/>
                </a:ln>
                <a:effectLst/>
                <a:latin typeface="Söhne"/>
              </a:rPr>
              <a:t>he code imports the </a:t>
            </a:r>
            <a:r>
              <a:rPr kumimoji="0" lang="en-US" altLang="en-US" b="1" i="0" u="none" strike="noStrike" cap="none" normalizeH="0" baseline="0" dirty="0">
                <a:ln>
                  <a:noFill/>
                </a:ln>
                <a:effectLst/>
                <a:latin typeface="Söhne Mono"/>
              </a:rPr>
              <a:t>express</a:t>
            </a:r>
            <a:r>
              <a:rPr kumimoji="0" lang="en-US" altLang="en-US" b="0" i="0" u="none" strike="noStrike" cap="none" normalizeH="0" baseline="0" dirty="0">
                <a:ln>
                  <a:noFill/>
                </a:ln>
                <a:effectLst/>
                <a:latin typeface="Söhne"/>
              </a:rPr>
              <a:t> module, which is a popular web framework for Node.js, and the </a:t>
            </a:r>
            <a:r>
              <a:rPr kumimoji="0" lang="en-US" altLang="en-US" b="1" i="0" u="none" strike="noStrike" cap="none" normalizeH="0" baseline="0" dirty="0">
                <a:ln>
                  <a:noFill/>
                </a:ln>
                <a:effectLst/>
                <a:latin typeface="Söhne Mono"/>
              </a:rPr>
              <a:t>path</a:t>
            </a:r>
            <a:r>
              <a:rPr kumimoji="0" lang="en-US" altLang="en-US" b="0" i="0" u="none" strike="noStrike" cap="none" normalizeH="0" baseline="0" dirty="0">
                <a:ln>
                  <a:noFill/>
                </a:ln>
                <a:effectLst/>
                <a:latin typeface="Söhne"/>
              </a:rPr>
              <a:t> module, which provides utilities for working with file and directory paths</a:t>
            </a:r>
            <a:r>
              <a:rPr kumimoji="0" lang="en-US" altLang="en-US" sz="900" b="0" i="0" u="none" strike="noStrike" cap="none" normalizeH="0" baseline="0" dirty="0">
                <a:ln>
                  <a:noFill/>
                </a:ln>
                <a:solidFill>
                  <a:srgbClr val="D1D5DB"/>
                </a:solidFill>
                <a:effectLst/>
                <a:latin typeface="Söhne"/>
              </a:rPr>
              <a:t>.</a:t>
            </a:r>
            <a:r>
              <a:rPr kumimoji="0" lang="en-US" altLang="en-US" sz="900" b="0" i="0" u="none" strike="noStrike" cap="none" normalizeH="0" baseline="0" dirty="0">
                <a:ln>
                  <a:noFill/>
                </a:ln>
                <a:solidFill>
                  <a:schemeClr val="tx1"/>
                </a:solidFill>
                <a:effectLst/>
              </a:rPr>
              <a:t> </a:t>
            </a: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sp>
        <p:nvSpPr>
          <p:cNvPr id="6" name="Rectangle 2">
            <a:extLst>
              <a:ext uri="{FF2B5EF4-FFF2-40B4-BE49-F238E27FC236}">
                <a16:creationId xmlns:a16="http://schemas.microsoft.com/office/drawing/2014/main" id="{2E730EFC-11C3-71E8-A0C4-0DE9A2C7BA8F}"/>
              </a:ext>
            </a:extLst>
          </p:cNvPr>
          <p:cNvSpPr>
            <a:spLocks noChangeArrowheads="1"/>
          </p:cNvSpPr>
          <p:nvPr/>
        </p:nvSpPr>
        <p:spPr bwMode="auto">
          <a:xfrm>
            <a:off x="721894" y="5407962"/>
            <a:ext cx="11049802" cy="923330"/>
          </a:xfrm>
          <a:prstGeom prst="rect">
            <a:avLst/>
          </a:prstGeom>
          <a:no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Sitka Heading" pitchFamily="2" charset="0"/>
              </a:rPr>
              <a:t>// </a:t>
            </a:r>
            <a:r>
              <a:rPr kumimoji="0" lang="en-US" altLang="en-US" b="0" i="0" u="none" strike="noStrike" cap="none" normalizeH="0" baseline="0" dirty="0">
                <a:ln>
                  <a:noFill/>
                </a:ln>
                <a:effectLst/>
                <a:latin typeface="Sitka Heading" pitchFamily="2" charset="0"/>
              </a:rPr>
              <a:t>The </a:t>
            </a:r>
            <a:r>
              <a:rPr kumimoji="0" lang="en-US" altLang="en-US" b="1" i="0" u="none" strike="noStrike" cap="none" normalizeH="0" baseline="0" dirty="0" err="1">
                <a:ln>
                  <a:noFill/>
                </a:ln>
                <a:effectLst/>
                <a:latin typeface="Sitka Heading" pitchFamily="2" charset="0"/>
              </a:rPr>
              <a:t>express.static</a:t>
            </a:r>
            <a:r>
              <a:rPr kumimoji="0" lang="en-US" altLang="en-US" b="0" i="0" u="none" strike="noStrike" cap="none" normalizeH="0" baseline="0" dirty="0">
                <a:ln>
                  <a:noFill/>
                </a:ln>
                <a:effectLst/>
                <a:latin typeface="Sitka Heading" pitchFamily="2" charset="0"/>
              </a:rPr>
              <a:t> middleware is used to serve static files such as images, CSS files, and JavaScript files. Here, it's configured to serve files from the "public" directory. The </a:t>
            </a:r>
            <a:r>
              <a:rPr kumimoji="0" lang="en-US" altLang="en-US" b="1" i="0" u="none" strike="noStrike" cap="none" normalizeH="0" baseline="0" dirty="0" err="1">
                <a:ln>
                  <a:noFill/>
                </a:ln>
                <a:effectLst/>
                <a:latin typeface="Sitka Heading" pitchFamily="2" charset="0"/>
              </a:rPr>
              <a:t>path.join</a:t>
            </a:r>
            <a:r>
              <a:rPr kumimoji="0" lang="en-US" altLang="en-US" b="1" i="0" u="none" strike="noStrike" cap="none" normalizeH="0" baseline="0" dirty="0">
                <a:ln>
                  <a:noFill/>
                </a:ln>
                <a:effectLst/>
                <a:latin typeface="Sitka Heading" pitchFamily="2" charset="0"/>
              </a:rPr>
              <a:t>(__</a:t>
            </a:r>
            <a:r>
              <a:rPr kumimoji="0" lang="en-US" altLang="en-US" b="1" i="0" u="none" strike="noStrike" cap="none" normalizeH="0" baseline="0" dirty="0" err="1">
                <a:ln>
                  <a:noFill/>
                </a:ln>
                <a:effectLst/>
                <a:latin typeface="Sitka Heading" pitchFamily="2" charset="0"/>
              </a:rPr>
              <a:t>dirname</a:t>
            </a:r>
            <a:r>
              <a:rPr kumimoji="0" lang="en-US" altLang="en-US" b="1" i="0" u="none" strike="noStrike" cap="none" normalizeH="0" baseline="0" dirty="0">
                <a:ln>
                  <a:noFill/>
                </a:ln>
                <a:effectLst/>
                <a:latin typeface="Sitka Heading" pitchFamily="2" charset="0"/>
              </a:rPr>
              <a:t>, 'public')</a:t>
            </a:r>
            <a:r>
              <a:rPr kumimoji="0" lang="en-US" altLang="en-US" b="0" i="0" u="none" strike="noStrike" cap="none" normalizeH="0" baseline="0" dirty="0">
                <a:ln>
                  <a:noFill/>
                </a:ln>
                <a:effectLst/>
                <a:latin typeface="Sitka Heading" pitchFamily="2" charset="0"/>
              </a:rPr>
              <a:t> constructs the absolute path to the "public" directory </a:t>
            </a:r>
            <a:endParaRPr kumimoji="0" lang="en-US" altLang="en-US" sz="1200" b="0" i="0" u="none" strike="noStrike" cap="none" normalizeH="0" baseline="0" dirty="0">
              <a:ln>
                <a:noFill/>
              </a:ln>
              <a:effectLst/>
              <a:latin typeface="Sitka Heading" pitchFamily="2" charset="0"/>
            </a:endParaRPr>
          </a:p>
        </p:txBody>
      </p:sp>
    </p:spTree>
    <p:extLst>
      <p:ext uri="{BB962C8B-B14F-4D97-AF65-F5344CB8AC3E}">
        <p14:creationId xmlns:p14="http://schemas.microsoft.com/office/powerpoint/2010/main" val="6195906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B04C52-3C8A-7F57-6164-EDDDA9738943}"/>
              </a:ext>
            </a:extLst>
          </p:cNvPr>
          <p:cNvSpPr>
            <a:spLocks noGrp="1"/>
          </p:cNvSpPr>
          <p:nvPr>
            <p:ph idx="1"/>
          </p:nvPr>
        </p:nvSpPr>
        <p:spPr>
          <a:xfrm>
            <a:off x="937216" y="558265"/>
            <a:ext cx="8596668" cy="6198670"/>
          </a:xfrm>
        </p:spPr>
        <p:txBody>
          <a:bodyPr>
            <a:normAutofit/>
          </a:bodyPr>
          <a:lstStyle/>
          <a:p>
            <a:r>
              <a:rPr lang="en-IN" dirty="0" err="1">
                <a:highlight>
                  <a:srgbClr val="FFFF00"/>
                </a:highlight>
                <a:latin typeface="Sitka Heading" pitchFamily="2" charset="0"/>
              </a:rPr>
              <a:t>app.get</a:t>
            </a:r>
            <a:r>
              <a:rPr lang="en-IN" dirty="0">
                <a:highlight>
                  <a:srgbClr val="FFFF00"/>
                </a:highlight>
                <a:latin typeface="Sitka Heading" pitchFamily="2" charset="0"/>
              </a:rPr>
              <a:t>('/', (</a:t>
            </a:r>
            <a:r>
              <a:rPr lang="en-IN" dirty="0" err="1">
                <a:highlight>
                  <a:srgbClr val="FFFF00"/>
                </a:highlight>
                <a:latin typeface="Sitka Heading" pitchFamily="2" charset="0"/>
              </a:rPr>
              <a:t>req</a:t>
            </a:r>
            <a:r>
              <a:rPr lang="en-IN" dirty="0">
                <a:highlight>
                  <a:srgbClr val="FFFF00"/>
                </a:highlight>
                <a:latin typeface="Sitka Heading" pitchFamily="2" charset="0"/>
              </a:rPr>
              <a:t>, res) =&gt; {</a:t>
            </a:r>
          </a:p>
          <a:p>
            <a:r>
              <a:rPr lang="en-IN" dirty="0">
                <a:highlight>
                  <a:srgbClr val="FFFF00"/>
                </a:highlight>
                <a:latin typeface="Sitka Heading" pitchFamily="2" charset="0"/>
              </a:rPr>
              <a:t>  </a:t>
            </a:r>
            <a:r>
              <a:rPr lang="en-IN" dirty="0" err="1">
                <a:highlight>
                  <a:srgbClr val="FFFF00"/>
                </a:highlight>
                <a:latin typeface="Sitka Heading" pitchFamily="2" charset="0"/>
              </a:rPr>
              <a:t>res.sendFile</a:t>
            </a:r>
            <a:r>
              <a:rPr lang="en-IN" dirty="0">
                <a:highlight>
                  <a:srgbClr val="FFFF00"/>
                </a:highlight>
                <a:latin typeface="Sitka Heading" pitchFamily="2" charset="0"/>
              </a:rPr>
              <a:t>(</a:t>
            </a:r>
            <a:r>
              <a:rPr lang="en-IN" dirty="0" err="1">
                <a:highlight>
                  <a:srgbClr val="FFFF00"/>
                </a:highlight>
                <a:latin typeface="Sitka Heading" pitchFamily="2" charset="0"/>
              </a:rPr>
              <a:t>path.join</a:t>
            </a:r>
            <a:r>
              <a:rPr lang="en-IN" dirty="0">
                <a:highlight>
                  <a:srgbClr val="FFFF00"/>
                </a:highlight>
                <a:latin typeface="Sitka Heading" pitchFamily="2" charset="0"/>
              </a:rPr>
              <a:t>(__</a:t>
            </a:r>
            <a:r>
              <a:rPr lang="en-IN" dirty="0" err="1">
                <a:highlight>
                  <a:srgbClr val="FFFF00"/>
                </a:highlight>
                <a:latin typeface="Sitka Heading" pitchFamily="2" charset="0"/>
              </a:rPr>
              <a:t>dirname</a:t>
            </a:r>
            <a:r>
              <a:rPr lang="en-IN" dirty="0">
                <a:highlight>
                  <a:srgbClr val="FFFF00"/>
                </a:highlight>
                <a:latin typeface="Sitka Heading" pitchFamily="2" charset="0"/>
              </a:rPr>
              <a:t>, 'public', 'index.html'));</a:t>
            </a:r>
          </a:p>
          <a:p>
            <a:r>
              <a:rPr lang="en-IN" dirty="0">
                <a:highlight>
                  <a:srgbClr val="FFFF00"/>
                </a:highlight>
                <a:latin typeface="Sitka Heading" pitchFamily="2" charset="0"/>
              </a:rPr>
              <a:t>});</a:t>
            </a:r>
          </a:p>
          <a:p>
            <a:pPr marL="0" indent="0">
              <a:buNone/>
            </a:pPr>
            <a:r>
              <a:rPr lang="en-US" altLang="en-US" dirty="0">
                <a:latin typeface="Sitka Heading" pitchFamily="2" charset="0"/>
              </a:rPr>
              <a:t>This code sets up a route for the root URL ("/"). When a client makes a GET request to the root URL, the server responds by sending the </a:t>
            </a:r>
            <a:r>
              <a:rPr lang="en-US" altLang="en-US" b="1" dirty="0">
                <a:latin typeface="Sitka Heading" pitchFamily="2" charset="0"/>
              </a:rPr>
              <a:t>index.html</a:t>
            </a:r>
            <a:r>
              <a:rPr lang="en-US" altLang="en-US" dirty="0">
                <a:latin typeface="Sitka Heading" pitchFamily="2" charset="0"/>
              </a:rPr>
              <a:t> file located in the "public" directory</a:t>
            </a:r>
            <a:endParaRPr lang="en-IN" dirty="0">
              <a:latin typeface="Sitka Heading" pitchFamily="2" charset="0"/>
            </a:endParaRPr>
          </a:p>
          <a:p>
            <a:r>
              <a:rPr lang="en-IN" dirty="0" err="1">
                <a:highlight>
                  <a:srgbClr val="FFFF00"/>
                </a:highlight>
                <a:latin typeface="Sitka Heading" pitchFamily="2" charset="0"/>
              </a:rPr>
              <a:t>app.listen</a:t>
            </a:r>
            <a:r>
              <a:rPr lang="en-IN" dirty="0">
                <a:highlight>
                  <a:srgbClr val="FFFF00"/>
                </a:highlight>
                <a:latin typeface="Sitka Heading" pitchFamily="2" charset="0"/>
              </a:rPr>
              <a:t>(port, () =&gt; {</a:t>
            </a:r>
          </a:p>
          <a:p>
            <a:r>
              <a:rPr lang="en-IN" dirty="0">
                <a:highlight>
                  <a:srgbClr val="FFFF00"/>
                </a:highlight>
                <a:latin typeface="Sitka Heading" pitchFamily="2" charset="0"/>
              </a:rPr>
              <a:t>  console.log(`Server is running at http://localhost:${port}`);</a:t>
            </a:r>
          </a:p>
          <a:p>
            <a:r>
              <a:rPr lang="en-IN" dirty="0">
                <a:highlight>
                  <a:srgbClr val="FFFF00"/>
                </a:highlight>
                <a:latin typeface="Sitka Heading" pitchFamily="2" charset="0"/>
              </a:rPr>
              <a:t>});</a:t>
            </a:r>
          </a:p>
          <a:p>
            <a:pPr marL="0" indent="0">
              <a:buNone/>
            </a:pPr>
            <a:r>
              <a:rPr lang="en-US" b="0" i="0" dirty="0">
                <a:solidFill>
                  <a:schemeClr val="tx1"/>
                </a:solidFill>
                <a:effectLst/>
                <a:latin typeface="Sitka Heading" pitchFamily="2" charset="0"/>
              </a:rPr>
              <a:t>This line starts the server and makes it listen on the specified port. The callback function is executed once the server is successfully started and prints a message to the console indicating the server's address.</a:t>
            </a:r>
          </a:p>
          <a:p>
            <a:endParaRPr lang="en-IN" dirty="0">
              <a:solidFill>
                <a:schemeClr val="tx1"/>
              </a:solidFill>
            </a:endParaRPr>
          </a:p>
          <a:p>
            <a:pPr marL="0" indent="0">
              <a:buNone/>
            </a:pPr>
            <a:endParaRPr lang="en-IN" dirty="0"/>
          </a:p>
          <a:p>
            <a:endParaRPr lang="en-IN" dirty="0"/>
          </a:p>
        </p:txBody>
      </p:sp>
      <p:sp>
        <p:nvSpPr>
          <p:cNvPr id="5" name="Rectangle 1">
            <a:extLst>
              <a:ext uri="{FF2B5EF4-FFF2-40B4-BE49-F238E27FC236}">
                <a16:creationId xmlns:a16="http://schemas.microsoft.com/office/drawing/2014/main" id="{A9BF4F33-E3FA-E128-2C7E-824D8945602D}"/>
              </a:ext>
            </a:extLst>
          </p:cNvPr>
          <p:cNvSpPr>
            <a:spLocks noChangeArrowheads="1"/>
          </p:cNvSpPr>
          <p:nvPr/>
        </p:nvSpPr>
        <p:spPr bwMode="auto">
          <a:xfrm>
            <a:off x="202130" y="694087"/>
            <a:ext cx="12079705" cy="276999"/>
          </a:xfrm>
          <a:prstGeom prst="rect">
            <a:avLst/>
          </a:prstGeom>
          <a:no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D1D5DB"/>
                </a:solidFill>
                <a:effectLst/>
                <a:latin typeface="Söhne"/>
              </a:rPr>
              <a:t>.</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2">
            <a:extLst>
              <a:ext uri="{FF2B5EF4-FFF2-40B4-BE49-F238E27FC236}">
                <a16:creationId xmlns:a16="http://schemas.microsoft.com/office/drawing/2014/main" id="{393C0FE9-115C-3820-0018-1C49F5C09B8C}"/>
              </a:ext>
            </a:extLst>
          </p:cNvPr>
          <p:cNvSpPr>
            <a:spLocks noChangeArrowheads="1"/>
          </p:cNvSpPr>
          <p:nvPr/>
        </p:nvSpPr>
        <p:spPr bwMode="auto">
          <a:xfrm>
            <a:off x="847024" y="5093080"/>
            <a:ext cx="8672362" cy="1477328"/>
          </a:xfrm>
          <a:prstGeom prst="rect">
            <a:avLst/>
          </a:prstGeom>
          <a:no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effectLst/>
                <a:latin typeface="Sitka Heading" pitchFamily="2" charset="0"/>
              </a:rPr>
              <a:t>In summary, this code sets up a basic Express server that serves static files from the "public" directory and handles a route for the root URL by sending the </a:t>
            </a:r>
            <a:r>
              <a:rPr kumimoji="0" lang="en-US" altLang="en-US" b="1" i="0" u="none" strike="noStrike" cap="none" normalizeH="0" baseline="0" dirty="0">
                <a:ln>
                  <a:noFill/>
                </a:ln>
                <a:effectLst/>
                <a:latin typeface="Sitka Heading" pitchFamily="2" charset="0"/>
              </a:rPr>
              <a:t>index.html</a:t>
            </a:r>
            <a:r>
              <a:rPr kumimoji="0" lang="en-US" altLang="en-US" b="0" i="0" u="none" strike="noStrike" cap="none" normalizeH="0" baseline="0" dirty="0">
                <a:ln>
                  <a:noFill/>
                </a:ln>
                <a:effectLst/>
                <a:latin typeface="Sitka Heading" pitchFamily="2" charset="0"/>
              </a:rPr>
              <a:t> file. You can add more routes and server-side logic as needed for your project.</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b="0" i="0" u="none" strike="noStrike" cap="none" normalizeH="0" baseline="0" dirty="0">
                <a:ln>
                  <a:noFill/>
                </a:ln>
                <a:effectLst/>
                <a:latin typeface="Söhne"/>
              </a:rPr>
            </a:br>
            <a:endParaRPr kumimoji="0" lang="en-US" altLang="en-US"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104597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B04C52-3C8A-7F57-6164-EDDDA9738943}"/>
              </a:ext>
            </a:extLst>
          </p:cNvPr>
          <p:cNvSpPr>
            <a:spLocks noGrp="1"/>
          </p:cNvSpPr>
          <p:nvPr>
            <p:ph idx="1"/>
          </p:nvPr>
        </p:nvSpPr>
        <p:spPr>
          <a:xfrm>
            <a:off x="677334" y="404261"/>
            <a:ext cx="8304825" cy="6160168"/>
          </a:xfrm>
        </p:spPr>
        <p:txBody>
          <a:bodyPr>
            <a:normAutofit fontScale="85000" lnSpcReduction="10000"/>
          </a:bodyPr>
          <a:lstStyle/>
          <a:p>
            <a:pPr algn="l"/>
            <a:r>
              <a:rPr lang="en-US" sz="3200" b="1" i="0" dirty="0">
                <a:effectLst/>
                <a:latin typeface="Sitka Display" pitchFamily="2" charset="0"/>
              </a:rPr>
              <a:t>Conclusion</a:t>
            </a:r>
          </a:p>
          <a:p>
            <a:pPr algn="l"/>
            <a:r>
              <a:rPr lang="en-US" sz="3200" b="1" i="0" dirty="0">
                <a:solidFill>
                  <a:schemeClr val="tx1"/>
                </a:solidFill>
                <a:effectLst/>
                <a:latin typeface="Sitka Display" pitchFamily="2" charset="0"/>
              </a:rPr>
              <a:t>Key Takeaways:</a:t>
            </a:r>
            <a:endParaRPr lang="en-US" sz="3200" b="0" i="0" dirty="0">
              <a:solidFill>
                <a:schemeClr val="tx1"/>
              </a:solidFill>
              <a:effectLst/>
              <a:latin typeface="Sitka Display" pitchFamily="2" charset="0"/>
            </a:endParaRPr>
          </a:p>
          <a:p>
            <a:pPr algn="l">
              <a:buFont typeface="+mj-lt"/>
              <a:buAutoNum type="arabicPeriod"/>
            </a:pPr>
            <a:r>
              <a:rPr lang="en-US" sz="3200" b="0" i="0" dirty="0">
                <a:solidFill>
                  <a:schemeClr val="tx1"/>
                </a:solidFill>
                <a:effectLst/>
                <a:latin typeface="Sitka Display" pitchFamily="2" charset="0"/>
              </a:rPr>
              <a:t>Node.js enables </a:t>
            </a:r>
            <a:r>
              <a:rPr lang="en-US" sz="3200" b="0" i="0" dirty="0">
                <a:solidFill>
                  <a:schemeClr val="tx1"/>
                </a:solidFill>
                <a:effectLst/>
                <a:highlight>
                  <a:srgbClr val="FFFF00"/>
                </a:highlight>
                <a:latin typeface="Sitka Display" pitchFamily="2" charset="0"/>
              </a:rPr>
              <a:t>server-side JavaScript</a:t>
            </a:r>
            <a:r>
              <a:rPr lang="en-US" sz="3200" b="0" i="0" dirty="0">
                <a:solidFill>
                  <a:schemeClr val="tx1"/>
                </a:solidFill>
                <a:effectLst/>
                <a:latin typeface="Sitka Display" pitchFamily="2" charset="0"/>
              </a:rPr>
              <a:t>, unifying development languages and promoting code reuse.</a:t>
            </a:r>
          </a:p>
          <a:p>
            <a:pPr algn="l">
              <a:buFont typeface="+mj-lt"/>
              <a:buAutoNum type="arabicPeriod"/>
            </a:pPr>
            <a:r>
              <a:rPr lang="en-US" sz="3200" b="0" i="0" dirty="0">
                <a:solidFill>
                  <a:schemeClr val="tx1"/>
                </a:solidFill>
                <a:effectLst/>
                <a:latin typeface="Sitka Display" pitchFamily="2" charset="0"/>
              </a:rPr>
              <a:t>Its </a:t>
            </a:r>
            <a:r>
              <a:rPr lang="en-US" sz="3200" b="0" i="0" dirty="0">
                <a:solidFill>
                  <a:schemeClr val="tx1"/>
                </a:solidFill>
                <a:effectLst/>
                <a:highlight>
                  <a:srgbClr val="FFFF00"/>
                </a:highlight>
                <a:latin typeface="Sitka Display" pitchFamily="2" charset="0"/>
              </a:rPr>
              <a:t>asynchronous</a:t>
            </a:r>
            <a:r>
              <a:rPr lang="en-US" sz="3200" b="0" i="0" dirty="0">
                <a:solidFill>
                  <a:schemeClr val="tx1"/>
                </a:solidFill>
                <a:effectLst/>
                <a:latin typeface="Sitka Display" pitchFamily="2" charset="0"/>
              </a:rPr>
              <a:t>, event-driven model makes it well-suited for scalable and responsive applications.</a:t>
            </a:r>
          </a:p>
          <a:p>
            <a:pPr algn="l">
              <a:buFont typeface="+mj-lt"/>
              <a:buAutoNum type="arabicPeriod"/>
            </a:pPr>
            <a:r>
              <a:rPr lang="en-US" sz="3200" b="0" i="0" dirty="0">
                <a:solidFill>
                  <a:schemeClr val="tx1"/>
                </a:solidFill>
                <a:effectLst/>
                <a:latin typeface="Sitka Display" pitchFamily="2" charset="0"/>
              </a:rPr>
              <a:t>The </a:t>
            </a:r>
            <a:r>
              <a:rPr lang="en-US" sz="3200" b="0" i="0" dirty="0" err="1">
                <a:solidFill>
                  <a:schemeClr val="tx1"/>
                </a:solidFill>
                <a:effectLst/>
                <a:latin typeface="Sitka Display" pitchFamily="2" charset="0"/>
              </a:rPr>
              <a:t>npm</a:t>
            </a:r>
            <a:r>
              <a:rPr lang="en-US" sz="3200" b="0" i="0" dirty="0">
                <a:solidFill>
                  <a:schemeClr val="tx1"/>
                </a:solidFill>
                <a:effectLst/>
                <a:latin typeface="Sitka Display" pitchFamily="2" charset="0"/>
              </a:rPr>
              <a:t> ecosystem, along with frameworks like Express.js, empowers developers to build </a:t>
            </a:r>
            <a:r>
              <a:rPr lang="en-US" sz="3200" b="0" i="0" dirty="0">
                <a:solidFill>
                  <a:schemeClr val="tx1"/>
                </a:solidFill>
                <a:effectLst/>
                <a:highlight>
                  <a:srgbClr val="FFFF00"/>
                </a:highlight>
                <a:latin typeface="Sitka Display" pitchFamily="2" charset="0"/>
              </a:rPr>
              <a:t>robust and feature-rich applications.</a:t>
            </a:r>
          </a:p>
          <a:p>
            <a:pPr algn="l">
              <a:buFont typeface="+mj-lt"/>
              <a:buAutoNum type="arabicPeriod"/>
            </a:pPr>
            <a:r>
              <a:rPr lang="en-US" sz="3200" b="0" i="0" dirty="0">
                <a:solidFill>
                  <a:schemeClr val="tx1"/>
                </a:solidFill>
                <a:effectLst/>
                <a:latin typeface="Sitka Display" pitchFamily="2" charset="0"/>
              </a:rPr>
              <a:t>Real-time capabilities with technologies like </a:t>
            </a:r>
            <a:r>
              <a:rPr lang="en-US" sz="3200" b="0" i="0" dirty="0">
                <a:solidFill>
                  <a:schemeClr val="tx1"/>
                </a:solidFill>
                <a:effectLst/>
                <a:highlight>
                  <a:srgbClr val="FFFF00"/>
                </a:highlight>
                <a:latin typeface="Sitka Display" pitchFamily="2" charset="0"/>
              </a:rPr>
              <a:t>Socket.io </a:t>
            </a:r>
            <a:r>
              <a:rPr lang="en-US" sz="3200" b="0" i="0" dirty="0">
                <a:solidFill>
                  <a:schemeClr val="tx1"/>
                </a:solidFill>
                <a:effectLst/>
                <a:latin typeface="Sitka Display" pitchFamily="2" charset="0"/>
              </a:rPr>
              <a:t>open up new possibilities for interactive and collaborative applications.</a:t>
            </a:r>
          </a:p>
          <a:p>
            <a:pPr algn="l">
              <a:buFont typeface="+mj-lt"/>
              <a:buAutoNum type="arabicPeriod"/>
            </a:pPr>
            <a:r>
              <a:rPr lang="en-US" sz="3200" b="0" i="0" dirty="0">
                <a:solidFill>
                  <a:schemeClr val="tx1"/>
                </a:solidFill>
                <a:effectLst/>
                <a:latin typeface="Sitka Display" pitchFamily="2" charset="0"/>
              </a:rPr>
              <a:t>Best practices ensure the development of </a:t>
            </a:r>
            <a:r>
              <a:rPr lang="en-US" sz="3200" b="0" i="0" dirty="0">
                <a:solidFill>
                  <a:schemeClr val="tx1"/>
                </a:solidFill>
                <a:effectLst/>
                <a:highlight>
                  <a:srgbClr val="FFFF00"/>
                </a:highlight>
                <a:latin typeface="Sitka Display" pitchFamily="2" charset="0"/>
              </a:rPr>
              <a:t>efficient, scalable, and maintainable Node.js applications.</a:t>
            </a:r>
          </a:p>
          <a:p>
            <a:endParaRPr lang="en-IN" dirty="0"/>
          </a:p>
        </p:txBody>
      </p:sp>
      <p:pic>
        <p:nvPicPr>
          <p:cNvPr id="2" name="Picture 1">
            <a:extLst>
              <a:ext uri="{FF2B5EF4-FFF2-40B4-BE49-F238E27FC236}">
                <a16:creationId xmlns:a16="http://schemas.microsoft.com/office/drawing/2014/main" id="{82503FEA-3F39-F999-CB4A-B4968FB99054}"/>
              </a:ext>
            </a:extLst>
          </p:cNvPr>
          <p:cNvPicPr>
            <a:picLocks noChangeAspect="1"/>
          </p:cNvPicPr>
          <p:nvPr/>
        </p:nvPicPr>
        <p:blipFill>
          <a:blip r:embed="rId2"/>
          <a:stretch>
            <a:fillRect/>
          </a:stretch>
        </p:blipFill>
        <p:spPr>
          <a:xfrm>
            <a:off x="8598795" y="1321649"/>
            <a:ext cx="3410125" cy="1981302"/>
          </a:xfrm>
          <a:prstGeom prst="rect">
            <a:avLst/>
          </a:prstGeom>
        </p:spPr>
      </p:pic>
    </p:spTree>
    <p:extLst>
      <p:ext uri="{BB962C8B-B14F-4D97-AF65-F5344CB8AC3E}">
        <p14:creationId xmlns:p14="http://schemas.microsoft.com/office/powerpoint/2010/main" val="6962185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EEF3FC6-5E71-DC42-84F0-A3EAFBEE3FA2}"/>
              </a:ext>
            </a:extLst>
          </p:cNvPr>
          <p:cNvSpPr txBox="1"/>
          <p:nvPr/>
        </p:nvSpPr>
        <p:spPr>
          <a:xfrm>
            <a:off x="841571" y="705457"/>
            <a:ext cx="7379937" cy="461665"/>
          </a:xfrm>
          <a:prstGeom prst="rect">
            <a:avLst/>
          </a:prstGeom>
          <a:noFill/>
        </p:spPr>
        <p:txBody>
          <a:bodyPr wrap="square">
            <a:spAutoFit/>
          </a:bodyPr>
          <a:lstStyle/>
          <a:p>
            <a:pPr marL="342900" indent="-342900">
              <a:buFont typeface="Wingdings" panose="05000000000000000000" pitchFamily="2" charset="2"/>
              <a:buChar char="Ø"/>
            </a:pPr>
            <a:r>
              <a:rPr lang="en-IN" sz="2400" dirty="0">
                <a:latin typeface="Sitka Banner" pitchFamily="2" charset="0"/>
              </a:rPr>
              <a:t>Who developed node </a:t>
            </a:r>
            <a:r>
              <a:rPr lang="en-IN" sz="2400" dirty="0" err="1">
                <a:latin typeface="Sitka Banner" pitchFamily="2" charset="0"/>
              </a:rPr>
              <a:t>js</a:t>
            </a:r>
            <a:r>
              <a:rPr lang="en-IN" sz="2400" dirty="0">
                <a:latin typeface="Sitka Banner" pitchFamily="2" charset="0"/>
              </a:rPr>
              <a:t> first and how it was developed?</a:t>
            </a:r>
          </a:p>
        </p:txBody>
      </p:sp>
      <p:sp>
        <p:nvSpPr>
          <p:cNvPr id="7" name="TextBox 6">
            <a:extLst>
              <a:ext uri="{FF2B5EF4-FFF2-40B4-BE49-F238E27FC236}">
                <a16:creationId xmlns:a16="http://schemas.microsoft.com/office/drawing/2014/main" id="{DA2B0ECF-3A34-48C4-05D0-5EB020B67521}"/>
              </a:ext>
            </a:extLst>
          </p:cNvPr>
          <p:cNvSpPr txBox="1"/>
          <p:nvPr/>
        </p:nvSpPr>
        <p:spPr>
          <a:xfrm>
            <a:off x="841571" y="1142428"/>
            <a:ext cx="6101394" cy="461665"/>
          </a:xfrm>
          <a:prstGeom prst="rect">
            <a:avLst/>
          </a:prstGeom>
          <a:noFill/>
        </p:spPr>
        <p:txBody>
          <a:bodyPr wrap="square">
            <a:spAutoFit/>
          </a:bodyPr>
          <a:lstStyle/>
          <a:p>
            <a:pPr marL="342900" indent="-342900">
              <a:buFont typeface="Wingdings" panose="05000000000000000000" pitchFamily="2" charset="2"/>
              <a:buChar char="Ø"/>
            </a:pPr>
            <a:r>
              <a:rPr lang="en-IN" sz="2400" dirty="0">
                <a:latin typeface="Sitka Banner" pitchFamily="2" charset="0"/>
              </a:rPr>
              <a:t>How does Node.js leverage the V8 engine?</a:t>
            </a:r>
          </a:p>
        </p:txBody>
      </p:sp>
      <p:sp>
        <p:nvSpPr>
          <p:cNvPr id="9" name="TextBox 8">
            <a:extLst>
              <a:ext uri="{FF2B5EF4-FFF2-40B4-BE49-F238E27FC236}">
                <a16:creationId xmlns:a16="http://schemas.microsoft.com/office/drawing/2014/main" id="{63E454DE-698E-37E3-B4A5-BE5490C49609}"/>
              </a:ext>
            </a:extLst>
          </p:cNvPr>
          <p:cNvSpPr txBox="1"/>
          <p:nvPr/>
        </p:nvSpPr>
        <p:spPr>
          <a:xfrm>
            <a:off x="865848" y="1602740"/>
            <a:ext cx="6101394" cy="1200329"/>
          </a:xfrm>
          <a:prstGeom prst="rect">
            <a:avLst/>
          </a:prstGeom>
          <a:noFill/>
        </p:spPr>
        <p:txBody>
          <a:bodyPr wrap="square">
            <a:spAutoFit/>
          </a:bodyPr>
          <a:lstStyle/>
          <a:p>
            <a:pPr marL="342900" indent="-342900">
              <a:buFont typeface="Wingdings" panose="05000000000000000000" pitchFamily="2" charset="2"/>
              <a:buChar char="Ø"/>
            </a:pPr>
            <a:r>
              <a:rPr lang="en-IN" sz="2400" dirty="0">
                <a:latin typeface="Sitka Banner" pitchFamily="2" charset="0"/>
              </a:rPr>
              <a:t>What are some aspects where Node.js, running on the server side, differs from client-side JavaScript?</a:t>
            </a:r>
          </a:p>
        </p:txBody>
      </p:sp>
      <p:sp>
        <p:nvSpPr>
          <p:cNvPr id="11" name="TextBox 10">
            <a:extLst>
              <a:ext uri="{FF2B5EF4-FFF2-40B4-BE49-F238E27FC236}">
                <a16:creationId xmlns:a16="http://schemas.microsoft.com/office/drawing/2014/main" id="{872C10A5-C0E2-D935-8661-7BDF5B404AB1}"/>
              </a:ext>
            </a:extLst>
          </p:cNvPr>
          <p:cNvSpPr txBox="1"/>
          <p:nvPr/>
        </p:nvSpPr>
        <p:spPr>
          <a:xfrm>
            <a:off x="833479" y="2735625"/>
            <a:ext cx="6101394" cy="1200329"/>
          </a:xfrm>
          <a:prstGeom prst="rect">
            <a:avLst/>
          </a:prstGeom>
          <a:noFill/>
        </p:spPr>
        <p:txBody>
          <a:bodyPr wrap="square">
            <a:spAutoFit/>
          </a:bodyPr>
          <a:lstStyle/>
          <a:p>
            <a:pPr marL="342900" indent="-342900">
              <a:buFont typeface="Wingdings" panose="05000000000000000000" pitchFamily="2" charset="2"/>
              <a:buChar char="Ø"/>
            </a:pPr>
            <a:r>
              <a:rPr lang="en-IN" sz="2400" dirty="0">
                <a:latin typeface="Sitka Banner" pitchFamily="2" charset="0"/>
              </a:rPr>
              <a:t>What is advised for best practices writing code using blocking or non blocking </a:t>
            </a:r>
            <a:r>
              <a:rPr lang="en-IN" sz="2400" dirty="0" err="1">
                <a:latin typeface="Sitka Banner" pitchFamily="2" charset="0"/>
              </a:rPr>
              <a:t>operations?Why</a:t>
            </a:r>
            <a:r>
              <a:rPr lang="en-IN" sz="2400" dirty="0">
                <a:latin typeface="Sitka Banner" pitchFamily="2" charset="0"/>
              </a:rPr>
              <a:t>?</a:t>
            </a:r>
          </a:p>
        </p:txBody>
      </p:sp>
      <p:sp>
        <p:nvSpPr>
          <p:cNvPr id="12" name="Rectangle 1">
            <a:extLst>
              <a:ext uri="{FF2B5EF4-FFF2-40B4-BE49-F238E27FC236}">
                <a16:creationId xmlns:a16="http://schemas.microsoft.com/office/drawing/2014/main" id="{B14123D0-26EB-76EE-6BA8-DD8EEE7C2D37}"/>
              </a:ext>
            </a:extLst>
          </p:cNvPr>
          <p:cNvSpPr>
            <a:spLocks noChangeArrowheads="1"/>
          </p:cNvSpPr>
          <p:nvPr/>
        </p:nvSpPr>
        <p:spPr bwMode="auto">
          <a:xfrm>
            <a:off x="857756" y="4015856"/>
            <a:ext cx="7363752" cy="1938992"/>
          </a:xfrm>
          <a:prstGeom prst="rect">
            <a:avLst/>
          </a:prstGeom>
          <a:no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sz="2400" dirty="0">
                <a:latin typeface="Sitka Banner" pitchFamily="2" charset="0"/>
              </a:rPr>
              <a:t>W</a:t>
            </a:r>
            <a:r>
              <a:rPr kumimoji="0" lang="en-US" altLang="en-US" sz="2400" b="0" i="0" u="none" strike="noStrike" cap="none" normalizeH="0" baseline="0" dirty="0">
                <a:ln>
                  <a:noFill/>
                </a:ln>
                <a:solidFill>
                  <a:schemeClr val="tx1"/>
                </a:solidFill>
                <a:effectLst/>
                <a:latin typeface="Sitka Banner" pitchFamily="2" charset="0"/>
              </a:rPr>
              <a:t>hat are few alternatives to node </a:t>
            </a:r>
            <a:r>
              <a:rPr kumimoji="0" lang="en-US" altLang="en-US" sz="2400" b="0" i="0" u="none" strike="noStrike" cap="none" normalizeH="0" baseline="0" dirty="0" err="1">
                <a:ln>
                  <a:noFill/>
                </a:ln>
                <a:solidFill>
                  <a:schemeClr val="tx1"/>
                </a:solidFill>
                <a:effectLst/>
                <a:latin typeface="Sitka Banner" pitchFamily="2" charset="0"/>
              </a:rPr>
              <a:t>js</a:t>
            </a:r>
            <a:r>
              <a:rPr kumimoji="0" lang="en-US" altLang="en-US" sz="2400" b="0" i="0" u="none" strike="noStrike" cap="none" normalizeH="0" baseline="0" dirty="0">
                <a:ln>
                  <a:noFill/>
                </a:ln>
                <a:solidFill>
                  <a:schemeClr val="tx1"/>
                </a:solidFill>
                <a:effectLst/>
                <a:latin typeface="Sitka Banner" pitchFamily="2" charset="0"/>
              </a:rPr>
              <a:t> and </a:t>
            </a:r>
            <a:r>
              <a:rPr lang="en-US" altLang="en-US" sz="2400" dirty="0">
                <a:latin typeface="Sitka Banner" pitchFamily="2" charset="0"/>
              </a:rPr>
              <a:t>what are</a:t>
            </a:r>
            <a:r>
              <a:rPr kumimoji="0" lang="en-US" altLang="en-US" sz="2400" b="0" i="0" u="none" strike="noStrike" cap="none" normalizeH="0" baseline="0" dirty="0">
                <a:ln>
                  <a:noFill/>
                </a:ln>
                <a:solidFill>
                  <a:schemeClr val="tx1"/>
                </a:solidFill>
                <a:effectLst/>
                <a:latin typeface="Sitka Banner" pitchFamily="2" charset="0"/>
              </a:rPr>
              <a:t> its advantages?</a:t>
            </a:r>
          </a:p>
          <a:p>
            <a:pPr marR="0" lvl="0" algn="l" defTabSz="914400" rtl="0" eaLnBrk="0" fontAlgn="base" latinLnBrk="0" hangingPunct="0">
              <a:lnSpc>
                <a:spcPct val="100000"/>
              </a:lnSpc>
              <a:spcBef>
                <a:spcPct val="0"/>
              </a:spcBef>
              <a:spcAft>
                <a:spcPct val="0"/>
              </a:spcAft>
              <a:buClrTx/>
              <a:buSzTx/>
              <a:tabLst/>
            </a:pPr>
            <a:br>
              <a:rPr kumimoji="0" lang="en-US" altLang="en-US" sz="2400" b="0" i="0" u="none" strike="noStrike" cap="none" normalizeH="0" baseline="0" dirty="0">
                <a:ln>
                  <a:noFill/>
                </a:ln>
                <a:solidFill>
                  <a:schemeClr val="tx1"/>
                </a:solidFill>
                <a:effectLst/>
                <a:latin typeface="Sitka Banner" pitchFamily="2" charset="0"/>
              </a:rPr>
            </a:br>
            <a:endParaRPr kumimoji="0" lang="en-US" altLang="en-US" sz="4800" b="0" i="0" u="none" strike="noStrike" cap="none" normalizeH="0" baseline="0" dirty="0">
              <a:ln>
                <a:noFill/>
              </a:ln>
              <a:solidFill>
                <a:schemeClr val="tx1"/>
              </a:solidFill>
              <a:effectLst/>
              <a:latin typeface="Sitka Banner" pitchFamily="2" charset="0"/>
            </a:endParaRPr>
          </a:p>
        </p:txBody>
      </p:sp>
    </p:spTree>
    <p:extLst>
      <p:ext uri="{BB962C8B-B14F-4D97-AF65-F5344CB8AC3E}">
        <p14:creationId xmlns:p14="http://schemas.microsoft.com/office/powerpoint/2010/main" val="121708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45ED5-FD1D-34E6-7DF0-4FC1F86A9563}"/>
              </a:ext>
            </a:extLst>
          </p:cNvPr>
          <p:cNvSpPr>
            <a:spLocks noGrp="1"/>
          </p:cNvSpPr>
          <p:nvPr>
            <p:ph type="title"/>
          </p:nvPr>
        </p:nvSpPr>
        <p:spPr>
          <a:xfrm>
            <a:off x="223284" y="233916"/>
            <a:ext cx="9112363" cy="1010093"/>
          </a:xfrm>
        </p:spPr>
        <p:txBody>
          <a:bodyPr>
            <a:normAutofit fontScale="90000"/>
          </a:bodyPr>
          <a:lstStyle/>
          <a:p>
            <a:r>
              <a:rPr lang="en-IN" sz="6000" b="1" i="0" dirty="0">
                <a:effectLst/>
                <a:latin typeface="Sitka Display" pitchFamily="2" charset="0"/>
              </a:rPr>
              <a:t>What is Node.js?</a:t>
            </a:r>
            <a:br>
              <a:rPr lang="en-IN" sz="4400" b="1" i="0" dirty="0">
                <a:effectLst/>
                <a:latin typeface="Söhne"/>
              </a:rPr>
            </a:br>
            <a:endParaRPr lang="en-IN" sz="4400" dirty="0"/>
          </a:p>
        </p:txBody>
      </p:sp>
      <p:sp>
        <p:nvSpPr>
          <p:cNvPr id="3" name="Content Placeholder 2">
            <a:extLst>
              <a:ext uri="{FF2B5EF4-FFF2-40B4-BE49-F238E27FC236}">
                <a16:creationId xmlns:a16="http://schemas.microsoft.com/office/drawing/2014/main" id="{42B04C52-3C8A-7F57-6164-EDDDA9738943}"/>
              </a:ext>
            </a:extLst>
          </p:cNvPr>
          <p:cNvSpPr>
            <a:spLocks noGrp="1"/>
          </p:cNvSpPr>
          <p:nvPr>
            <p:ph idx="1"/>
          </p:nvPr>
        </p:nvSpPr>
        <p:spPr>
          <a:xfrm>
            <a:off x="265814" y="1414130"/>
            <a:ext cx="6602819" cy="5038041"/>
          </a:xfrm>
        </p:spPr>
        <p:txBody>
          <a:bodyPr>
            <a:normAutofit fontScale="25000" lnSpcReduction="20000"/>
          </a:bodyPr>
          <a:lstStyle/>
          <a:p>
            <a:pPr algn="l"/>
            <a:r>
              <a:rPr lang="en-IN" sz="7200" i="0" dirty="0">
                <a:solidFill>
                  <a:schemeClr val="tx1"/>
                </a:solidFill>
                <a:effectLst/>
                <a:highlight>
                  <a:srgbClr val="FFFF00"/>
                </a:highlight>
                <a:latin typeface="Sitka Heading" pitchFamily="2" charset="0"/>
              </a:rPr>
              <a:t>Node.js is a powerful JavaScript runtime built on the V8 JavaScript engine from Google Chrome. Unlike traditional JavaScript, which runs in web browsers, Node.js allows the execution of JavaScript code on servers.</a:t>
            </a:r>
          </a:p>
          <a:p>
            <a:pPr algn="l">
              <a:buFont typeface="Arial" panose="020B0604020202020204" pitchFamily="34" charset="0"/>
              <a:buChar char="•"/>
            </a:pPr>
            <a:r>
              <a:rPr lang="en-IN" sz="7200" i="0" dirty="0">
                <a:solidFill>
                  <a:schemeClr val="tx1"/>
                </a:solidFill>
                <a:effectLst/>
                <a:latin typeface="Sitka Heading" pitchFamily="2" charset="0"/>
              </a:rPr>
              <a:t>Enables server-side JavaScript development.</a:t>
            </a:r>
          </a:p>
          <a:p>
            <a:pPr algn="l">
              <a:buFont typeface="Arial" panose="020B0604020202020204" pitchFamily="34" charset="0"/>
              <a:buChar char="•"/>
            </a:pPr>
            <a:r>
              <a:rPr lang="en-IN" sz="7200" i="0" dirty="0">
                <a:solidFill>
                  <a:schemeClr val="tx1"/>
                </a:solidFill>
                <a:effectLst/>
                <a:latin typeface="Sitka Heading" pitchFamily="2" charset="0"/>
              </a:rPr>
              <a:t>Built on the fast and efficient </a:t>
            </a:r>
            <a:r>
              <a:rPr lang="en-IN" sz="7200" i="0" dirty="0">
                <a:solidFill>
                  <a:schemeClr val="tx1"/>
                </a:solidFill>
                <a:effectLst/>
                <a:highlight>
                  <a:srgbClr val="FFFF00"/>
                </a:highlight>
                <a:latin typeface="Sitka Heading" pitchFamily="2" charset="0"/>
              </a:rPr>
              <a:t>V8 JavaScript engine.</a:t>
            </a:r>
          </a:p>
          <a:p>
            <a:pPr algn="l">
              <a:buFont typeface="Arial" panose="020B0604020202020204" pitchFamily="34" charset="0"/>
              <a:buChar char="•"/>
            </a:pPr>
            <a:r>
              <a:rPr lang="en-IN" sz="7200" i="0" dirty="0">
                <a:solidFill>
                  <a:schemeClr val="tx1"/>
                </a:solidFill>
                <a:effectLst/>
                <a:latin typeface="Sitka Heading" pitchFamily="2" charset="0"/>
              </a:rPr>
              <a:t>Facilitates the execution of JavaScript code outside of web browsers.</a:t>
            </a:r>
          </a:p>
          <a:p>
            <a:pPr algn="l"/>
            <a:r>
              <a:rPr lang="en-IN" sz="7200" i="0" dirty="0">
                <a:solidFill>
                  <a:schemeClr val="tx1"/>
                </a:solidFill>
                <a:effectLst/>
                <a:latin typeface="Sitka Heading" pitchFamily="2" charset="0"/>
              </a:rPr>
              <a:t>Significance: Node.js has become a cornerstone technology, unifying server-side and client-side development under a single language, JavaScript</a:t>
            </a:r>
          </a:p>
          <a:p>
            <a:pPr algn="l"/>
            <a:r>
              <a:rPr lang="en-US" sz="7200" b="0" i="0" dirty="0">
                <a:solidFill>
                  <a:schemeClr val="tx1"/>
                </a:solidFill>
                <a:effectLst/>
                <a:latin typeface="Sitka Heading" pitchFamily="2" charset="0"/>
              </a:rPr>
              <a:t>Node.js was created by </a:t>
            </a:r>
            <a:r>
              <a:rPr lang="en-US" sz="7200" b="0" i="0" dirty="0">
                <a:solidFill>
                  <a:schemeClr val="tx1"/>
                </a:solidFill>
                <a:effectLst/>
                <a:highlight>
                  <a:srgbClr val="FFFF00"/>
                </a:highlight>
                <a:latin typeface="Sitka Heading" pitchFamily="2" charset="0"/>
              </a:rPr>
              <a:t>Ryan Dahl</a:t>
            </a:r>
            <a:r>
              <a:rPr lang="en-US" sz="7200" b="0" i="0" dirty="0">
                <a:solidFill>
                  <a:schemeClr val="tx1"/>
                </a:solidFill>
                <a:effectLst/>
                <a:latin typeface="Sitka Heading" pitchFamily="2" charset="0"/>
              </a:rPr>
              <a:t>. He introduced Node.js in 2009 as an open-source, cross-platform JavaScript runtime environment. Ryan Dahl's goal was to enable server-side programming using JavaScript, which was traditionally associated with client-side scripting in web browsers. Node.js brought JavaScript to the server-side, allowing developers to use </a:t>
            </a:r>
            <a:r>
              <a:rPr lang="en-US" sz="7200" b="0" i="0" dirty="0">
                <a:solidFill>
                  <a:schemeClr val="tx1"/>
                </a:solidFill>
                <a:effectLst/>
                <a:highlight>
                  <a:srgbClr val="FFFF00"/>
                </a:highlight>
                <a:latin typeface="Sitka Heading" pitchFamily="2" charset="0"/>
              </a:rPr>
              <a:t>a single programming language (JavaScript) for both client and server applications, which was a significant shift in the web development landscape.</a:t>
            </a:r>
            <a:endParaRPr lang="en-IN" sz="7200" i="0" dirty="0">
              <a:solidFill>
                <a:schemeClr val="tx1"/>
              </a:solidFill>
              <a:effectLst/>
              <a:highlight>
                <a:srgbClr val="FFFF00"/>
              </a:highlight>
              <a:latin typeface="Sitka Heading" pitchFamily="2" charset="0"/>
            </a:endParaRPr>
          </a:p>
          <a:p>
            <a:pPr marL="0" indent="0">
              <a:buNone/>
            </a:pPr>
            <a:br>
              <a:rPr lang="en-IN" dirty="0">
                <a:latin typeface="Sitka Heading" pitchFamily="2" charset="0"/>
              </a:rPr>
            </a:br>
            <a:endParaRPr lang="en-IN" dirty="0">
              <a:latin typeface="Sitka Heading" pitchFamily="2" charset="0"/>
            </a:endParaRPr>
          </a:p>
        </p:txBody>
      </p:sp>
      <p:pic>
        <p:nvPicPr>
          <p:cNvPr id="6" name="Picture 2" descr="Using Node.js; What Are The Pros And Cons">
            <a:extLst>
              <a:ext uri="{FF2B5EF4-FFF2-40B4-BE49-F238E27FC236}">
                <a16:creationId xmlns:a16="http://schemas.microsoft.com/office/drawing/2014/main" id="{5B082B87-A377-E45E-B349-8216516D53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0651" y="4114800"/>
            <a:ext cx="5007934" cy="2634669"/>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6146" name="Picture 2" descr="What is Node.js? An explanation too late | by Rahul | Lethal Brains">
            <a:extLst>
              <a:ext uri="{FF2B5EF4-FFF2-40B4-BE49-F238E27FC236}">
                <a16:creationId xmlns:a16="http://schemas.microsoft.com/office/drawing/2014/main" id="{EE775B6E-0D7F-AB59-7A24-D93A3C9E81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2549" y="2232838"/>
            <a:ext cx="4965405" cy="1782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23324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2">
            <a:extLst>
              <a:ext uri="{FF2B5EF4-FFF2-40B4-BE49-F238E27FC236}">
                <a16:creationId xmlns:a16="http://schemas.microsoft.com/office/drawing/2014/main" id="{6D2C4B51-E948-65C1-A3B8-BB6D39145C9F}"/>
              </a:ext>
            </a:extLst>
          </p:cNvPr>
          <p:cNvSpPr txBox="1"/>
          <p:nvPr/>
        </p:nvSpPr>
        <p:spPr>
          <a:xfrm>
            <a:off x="748783" y="4402021"/>
            <a:ext cx="9597154" cy="2308324"/>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sz="7200" b="1" i="1" dirty="0">
                <a:latin typeface="Sitka Display Semibold" pitchFamily="2" charset="0"/>
              </a:rPr>
              <a:t>Thank you…</a:t>
            </a:r>
          </a:p>
          <a:p>
            <a:r>
              <a:rPr lang="en-IN" sz="7200" b="1" i="1" dirty="0">
                <a:latin typeface="Sitka Display Semibold" pitchFamily="2" charset="0"/>
              </a:rPr>
              <a:t>Have a nice Day</a:t>
            </a:r>
          </a:p>
        </p:txBody>
      </p:sp>
    </p:spTree>
    <p:extLst>
      <p:ext uri="{BB962C8B-B14F-4D97-AF65-F5344CB8AC3E}">
        <p14:creationId xmlns:p14="http://schemas.microsoft.com/office/powerpoint/2010/main" val="551358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45ED5-FD1D-34E6-7DF0-4FC1F86A9563}"/>
              </a:ext>
            </a:extLst>
          </p:cNvPr>
          <p:cNvSpPr>
            <a:spLocks noGrp="1"/>
          </p:cNvSpPr>
          <p:nvPr>
            <p:ph type="title"/>
          </p:nvPr>
        </p:nvSpPr>
        <p:spPr>
          <a:xfrm>
            <a:off x="393405" y="499730"/>
            <a:ext cx="8942242" cy="1105786"/>
          </a:xfrm>
        </p:spPr>
        <p:txBody>
          <a:bodyPr>
            <a:noAutofit/>
          </a:bodyPr>
          <a:lstStyle/>
          <a:p>
            <a:r>
              <a:rPr lang="en-US" sz="4800" b="1" i="0" dirty="0">
                <a:effectLst/>
                <a:latin typeface="Sitka Banner" pitchFamily="2" charset="0"/>
              </a:rPr>
              <a:t>Explain V8 engine in Node.js</a:t>
            </a:r>
            <a:br>
              <a:rPr lang="en-US" sz="3200" b="1" i="0" dirty="0">
                <a:effectLst/>
                <a:latin typeface="Source Sans 3"/>
              </a:rPr>
            </a:br>
            <a:br>
              <a:rPr lang="en-IN" sz="5400" b="1" i="0" dirty="0">
                <a:effectLst/>
                <a:latin typeface="Söhne"/>
              </a:rPr>
            </a:br>
            <a:endParaRPr lang="en-IN" sz="5400" dirty="0"/>
          </a:p>
        </p:txBody>
      </p:sp>
      <p:sp>
        <p:nvSpPr>
          <p:cNvPr id="3" name="Content Placeholder 2">
            <a:extLst>
              <a:ext uri="{FF2B5EF4-FFF2-40B4-BE49-F238E27FC236}">
                <a16:creationId xmlns:a16="http://schemas.microsoft.com/office/drawing/2014/main" id="{42B04C52-3C8A-7F57-6164-EDDDA9738943}"/>
              </a:ext>
            </a:extLst>
          </p:cNvPr>
          <p:cNvSpPr>
            <a:spLocks noGrp="1"/>
          </p:cNvSpPr>
          <p:nvPr>
            <p:ph idx="1"/>
          </p:nvPr>
        </p:nvSpPr>
        <p:spPr>
          <a:xfrm>
            <a:off x="265815" y="1892595"/>
            <a:ext cx="7687338" cy="4678326"/>
          </a:xfrm>
        </p:spPr>
        <p:txBody>
          <a:bodyPr>
            <a:normAutofit fontScale="47500" lnSpcReduction="20000"/>
          </a:bodyPr>
          <a:lstStyle/>
          <a:p>
            <a:pPr algn="l"/>
            <a:r>
              <a:rPr lang="en-US" sz="4200" b="0" i="0" dirty="0">
                <a:solidFill>
                  <a:schemeClr val="tx1"/>
                </a:solidFill>
                <a:effectLst/>
                <a:latin typeface="Sitka Heading" pitchFamily="2" charset="0"/>
              </a:rPr>
              <a:t>Node.js is a runtime environment that allows you to execute JavaScript code server-side</a:t>
            </a:r>
            <a:r>
              <a:rPr lang="en-US" sz="4200" b="0" i="0" dirty="0">
                <a:solidFill>
                  <a:schemeClr val="tx1"/>
                </a:solidFill>
                <a:effectLst/>
                <a:highlight>
                  <a:srgbClr val="FFFF00"/>
                </a:highlight>
                <a:latin typeface="Sitka Heading" pitchFamily="2" charset="0"/>
              </a:rPr>
              <a:t>. It is built on the V8 JavaScript engine, which is primarily written in C++. The V8 engine is developed by the Chromium project </a:t>
            </a:r>
            <a:r>
              <a:rPr lang="en-US" sz="4200" b="0" i="0" dirty="0">
                <a:solidFill>
                  <a:schemeClr val="tx1"/>
                </a:solidFill>
                <a:effectLst/>
                <a:latin typeface="Sitka Heading" pitchFamily="2" charset="0"/>
              </a:rPr>
              <a:t>(the open-source project behind the Google Chrome browser), and it's responsible for executing JavaScript code in a high-performance manner.</a:t>
            </a:r>
          </a:p>
          <a:p>
            <a:pPr algn="l"/>
            <a:r>
              <a:rPr lang="en-US" sz="4200" b="0" i="0" dirty="0">
                <a:solidFill>
                  <a:schemeClr val="tx1"/>
                </a:solidFill>
                <a:effectLst/>
                <a:latin typeface="Sitka Heading" pitchFamily="2" charset="0"/>
              </a:rPr>
              <a:t>Node.js itself provides additional functionality beyond the V8 engine, including a set of APIs for handling file systems, networking, and other server-side tasks. In essence, </a:t>
            </a:r>
            <a:r>
              <a:rPr lang="en-US" sz="4200" b="0" i="0" dirty="0">
                <a:solidFill>
                  <a:schemeClr val="tx1"/>
                </a:solidFill>
                <a:effectLst/>
                <a:highlight>
                  <a:srgbClr val="FFFF00"/>
                </a:highlight>
                <a:latin typeface="Sitka Heading" pitchFamily="2" charset="0"/>
              </a:rPr>
              <a:t>you can think of Node.js as a JavaScript runtime that leverages the V8 engine and provides a set of libraries to facilitate server-side development.</a:t>
            </a:r>
          </a:p>
          <a:p>
            <a:pPr algn="l"/>
            <a:r>
              <a:rPr lang="en-US" sz="4200" b="0" i="0" dirty="0">
                <a:solidFill>
                  <a:schemeClr val="tx1"/>
                </a:solidFill>
                <a:effectLst/>
                <a:latin typeface="Sitka Heading" pitchFamily="2" charset="0"/>
              </a:rPr>
              <a:t>So, while it's not accurate to say Node.js is "a lot of C++ code wrapped with JS code," it is accurate to say </a:t>
            </a:r>
            <a:r>
              <a:rPr lang="en-US" sz="4200" b="0" i="0" dirty="0">
                <a:solidFill>
                  <a:schemeClr val="tx1"/>
                </a:solidFill>
                <a:effectLst/>
                <a:highlight>
                  <a:srgbClr val="FFFF00"/>
                </a:highlight>
                <a:latin typeface="Sitka Heading" pitchFamily="2" charset="0"/>
              </a:rPr>
              <a:t>that Node.js incorporates the V8 engine (written in C++) and extends it with JavaScript APIs to create a server-side runtime environment for JavaScript.</a:t>
            </a:r>
          </a:p>
          <a:p>
            <a:pPr marL="0" indent="0">
              <a:buNone/>
            </a:pPr>
            <a:br>
              <a:rPr lang="en-IN" dirty="0">
                <a:latin typeface="Sitka Banner" pitchFamily="2" charset="0"/>
              </a:rPr>
            </a:br>
            <a:endParaRPr lang="en-IN" dirty="0">
              <a:latin typeface="Sitka Banner" pitchFamily="2" charset="0"/>
            </a:endParaRPr>
          </a:p>
        </p:txBody>
      </p:sp>
      <p:pic>
        <p:nvPicPr>
          <p:cNvPr id="2050" name="Picture 2">
            <a:extLst>
              <a:ext uri="{FF2B5EF4-FFF2-40B4-BE49-F238E27FC236}">
                <a16:creationId xmlns:a16="http://schemas.microsoft.com/office/drawing/2014/main" id="{62E5E266-AEDC-89B0-79B3-3EF1F8D97D2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04" t="-13440" r="-5413"/>
          <a:stretch/>
        </p:blipFill>
        <p:spPr bwMode="auto">
          <a:xfrm>
            <a:off x="8290253" y="3519377"/>
            <a:ext cx="3798965" cy="2955850"/>
          </a:xfrm>
          <a:prstGeom prst="roundRect">
            <a:avLst>
              <a:gd name="adj" fmla="val 4167"/>
            </a:avLst>
          </a:prstGeom>
          <a:solidFill>
            <a:srgbClr val="FFFFFF"/>
          </a:solidFill>
          <a:ln w="76200" cap="sq">
            <a:solidFill>
              <a:schemeClr val="tx1"/>
            </a:solidFill>
            <a:miter lim="800000"/>
          </a:ln>
          <a:effectLst/>
          <a:scene3d>
            <a:camera prst="orthographicFront"/>
            <a:lightRig rig="threePt" dir="t">
              <a:rot lat="0" lon="0" rev="2700000"/>
            </a:lightRig>
          </a:scene3d>
          <a:sp3d>
            <a:bevelT h="38100"/>
            <a:contourClr>
              <a:srgbClr val="C0C0C0"/>
            </a:contourClr>
          </a:sp3d>
        </p:spPr>
      </p:pic>
      <p:pic>
        <p:nvPicPr>
          <p:cNvPr id="2054" name="Picture 6" descr="Node.js Development: Why You Should Consider Node.js for Web Application?">
            <a:extLst>
              <a:ext uri="{FF2B5EF4-FFF2-40B4-BE49-F238E27FC236}">
                <a16:creationId xmlns:a16="http://schemas.microsoft.com/office/drawing/2014/main" id="{FA1DAF06-3DB3-D340-14CC-747ADD83C5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94341" y="1116419"/>
            <a:ext cx="3798000" cy="231569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43186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45ED5-FD1D-34E6-7DF0-4FC1F86A9563}"/>
              </a:ext>
            </a:extLst>
          </p:cNvPr>
          <p:cNvSpPr>
            <a:spLocks noGrp="1"/>
          </p:cNvSpPr>
          <p:nvPr>
            <p:ph type="title"/>
          </p:nvPr>
        </p:nvSpPr>
        <p:spPr/>
        <p:txBody>
          <a:bodyPr>
            <a:normAutofit/>
          </a:bodyPr>
          <a:lstStyle/>
          <a:p>
            <a:r>
              <a:rPr lang="en-IN" sz="4400" b="1" dirty="0">
                <a:latin typeface="Sitka Display" pitchFamily="2" charset="0"/>
              </a:rPr>
              <a:t>Getting Started with Node</a:t>
            </a:r>
          </a:p>
        </p:txBody>
      </p:sp>
      <p:pic>
        <p:nvPicPr>
          <p:cNvPr id="4" name="Picture 3">
            <a:extLst>
              <a:ext uri="{FF2B5EF4-FFF2-40B4-BE49-F238E27FC236}">
                <a16:creationId xmlns:a16="http://schemas.microsoft.com/office/drawing/2014/main" id="{FBA56947-67E7-A232-EE22-7456B290D6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1992" y="4819057"/>
            <a:ext cx="2930527" cy="186989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Rectangle 3">
            <a:extLst>
              <a:ext uri="{FF2B5EF4-FFF2-40B4-BE49-F238E27FC236}">
                <a16:creationId xmlns:a16="http://schemas.microsoft.com/office/drawing/2014/main" id="{646D042F-DB09-61CB-6E31-2BF518470DCF}"/>
              </a:ext>
            </a:extLst>
          </p:cNvPr>
          <p:cNvSpPr>
            <a:spLocks noGrp="1" noChangeArrowheads="1"/>
          </p:cNvSpPr>
          <p:nvPr>
            <p:ph idx="1"/>
          </p:nvPr>
        </p:nvSpPr>
        <p:spPr bwMode="auto">
          <a:xfrm>
            <a:off x="677334" y="1607742"/>
            <a:ext cx="7486952" cy="4986495"/>
          </a:xfrm>
          <a:prstGeom prst="rect">
            <a:avLst/>
          </a:prstGeom>
          <a:solidFill>
            <a:schemeClr val="bg1"/>
          </a:solidFill>
          <a:ln>
            <a:noFill/>
          </a:ln>
          <a:effectLst/>
        </p:spPr>
        <p:txBody>
          <a:bodyPr vert="horz" wrap="square" lIns="0" tIns="198375" rIns="0" bIns="198375"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latin typeface="Söhne"/>
              </a:rPr>
              <a:t>1</a:t>
            </a:r>
            <a:r>
              <a:rPr lang="en-US" altLang="en-US" sz="2800" b="1" dirty="0">
                <a:latin typeface="Söhne"/>
              </a:rPr>
              <a:t>.</a:t>
            </a:r>
            <a:r>
              <a:rPr kumimoji="0" lang="en-US" altLang="en-US" sz="2000" b="1" i="0" u="none" strike="noStrike" cap="none" normalizeH="0" baseline="0" dirty="0">
                <a:ln>
                  <a:noFill/>
                </a:ln>
                <a:effectLst/>
                <a:latin typeface="Sitka Display" pitchFamily="2" charset="0"/>
              </a:rPr>
              <a:t>Installation:</a:t>
            </a:r>
            <a:endParaRPr kumimoji="0" lang="en-US" altLang="en-US" sz="1100" b="0" i="0" u="none" strike="noStrike" cap="none" normalizeH="0" baseline="0" dirty="0">
              <a:ln>
                <a:noFill/>
              </a:ln>
              <a:effectLst/>
              <a:latin typeface="Sitka Display"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effectLst/>
                <a:latin typeface="Sitka Display" pitchFamily="2" charset="0"/>
              </a:rPr>
              <a:t>Node.js can be easily installed on various platforms, including Windows, macOS, and Linux.</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effectLst/>
                <a:latin typeface="Sitka Display" pitchFamily="2" charset="0"/>
              </a:rPr>
              <a:t>Visit the official Node.js website </a:t>
            </a:r>
            <a:r>
              <a:rPr kumimoji="0" lang="en-US" altLang="en-US" sz="2000" b="0" i="0" u="none" strike="noStrike" cap="none" normalizeH="0" baseline="0" dirty="0">
                <a:ln>
                  <a:noFill/>
                </a:ln>
                <a:effectLst/>
                <a:highlight>
                  <a:srgbClr val="FFFF00"/>
                </a:highlight>
                <a:latin typeface="Sitka Display" pitchFamily="2" charset="0"/>
              </a:rPr>
              <a:t>(</a:t>
            </a:r>
            <a:r>
              <a:rPr kumimoji="0" lang="en-US" altLang="en-US" sz="2000" b="0" i="0" u="none" strike="noStrike" cap="none" normalizeH="0" baseline="0" dirty="0">
                <a:ln>
                  <a:noFill/>
                </a:ln>
                <a:effectLst/>
                <a:highlight>
                  <a:srgbClr val="FFFF00"/>
                </a:highlight>
                <a:latin typeface="Sitka Display" pitchFamily="2" charset="0"/>
                <a:hlinkClick r:id="rId3">
                  <a:extLst>
                    <a:ext uri="{A12FA001-AC4F-418D-AE19-62706E023703}">
                      <ahyp:hlinkClr xmlns:ahyp="http://schemas.microsoft.com/office/drawing/2018/hyperlinkcolor" val="tx"/>
                    </a:ext>
                  </a:extLst>
                </a:hlinkClick>
              </a:rPr>
              <a:t>https://nodejs.org</a:t>
            </a:r>
            <a:r>
              <a:rPr kumimoji="0" lang="en-US" altLang="en-US" sz="2000" b="0" i="0" u="none" strike="noStrike" cap="none" normalizeH="0" baseline="0" dirty="0">
                <a:ln>
                  <a:noFill/>
                </a:ln>
                <a:effectLst/>
                <a:highlight>
                  <a:srgbClr val="FFFF00"/>
                </a:highlight>
                <a:latin typeface="Sitka Display" pitchFamily="2" charset="0"/>
              </a:rPr>
              <a:t>) </a:t>
            </a:r>
            <a:r>
              <a:rPr kumimoji="0" lang="en-US" altLang="en-US" sz="2000" b="0" i="0" u="none" strike="noStrike" cap="none" normalizeH="0" baseline="0" dirty="0">
                <a:ln>
                  <a:noFill/>
                </a:ln>
                <a:effectLst/>
                <a:latin typeface="Sitka Display" pitchFamily="2" charset="0"/>
              </a:rPr>
              <a:t>to download the installer for your operating system.</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effectLst/>
                <a:latin typeface="Sitka Display" pitchFamily="2" charset="0"/>
              </a:rPr>
              <a:t>2. Setting Up a Project:</a:t>
            </a:r>
            <a:endParaRPr kumimoji="0" lang="en-US" altLang="en-US" sz="1100" b="0" i="0" u="none" strike="noStrike" cap="none" normalizeH="0" baseline="0" dirty="0">
              <a:ln>
                <a:noFill/>
              </a:ln>
              <a:effectLst/>
              <a:latin typeface="Sitka Display"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effectLst/>
                <a:latin typeface="Sitka Display" pitchFamily="2" charset="0"/>
              </a:rPr>
              <a:t>Initialize a Node.js project using the command: </a:t>
            </a:r>
            <a:r>
              <a:rPr kumimoji="0" lang="en-US" altLang="en-US" b="1" i="0" u="none" strike="noStrike" cap="none" normalizeH="0" baseline="0" dirty="0" err="1">
                <a:ln>
                  <a:noFill/>
                </a:ln>
                <a:effectLst/>
                <a:highlight>
                  <a:srgbClr val="FFFF00"/>
                </a:highlight>
                <a:latin typeface="Sitka Display" pitchFamily="2" charset="0"/>
              </a:rPr>
              <a:t>npm</a:t>
            </a:r>
            <a:r>
              <a:rPr kumimoji="0" lang="en-US" altLang="en-US" b="1" i="0" u="none" strike="noStrike" cap="none" normalizeH="0" baseline="0" dirty="0">
                <a:ln>
                  <a:noFill/>
                </a:ln>
                <a:effectLst/>
                <a:highlight>
                  <a:srgbClr val="FFFF00"/>
                </a:highlight>
                <a:latin typeface="Sitka Display" pitchFamily="2" charset="0"/>
              </a:rPr>
              <a:t> </a:t>
            </a:r>
            <a:r>
              <a:rPr kumimoji="0" lang="en-US" altLang="en-US" b="1" i="0" u="none" strike="noStrike" cap="none" normalizeH="0" baseline="0" dirty="0" err="1">
                <a:ln>
                  <a:noFill/>
                </a:ln>
                <a:effectLst/>
                <a:highlight>
                  <a:srgbClr val="FFFF00"/>
                </a:highlight>
                <a:latin typeface="Sitka Display" pitchFamily="2" charset="0"/>
              </a:rPr>
              <a:t>init</a:t>
            </a:r>
            <a:r>
              <a:rPr kumimoji="0" lang="en-US" altLang="en-US" sz="2000" b="0" i="0" u="none" strike="noStrike" cap="none" normalizeH="0" baseline="0" dirty="0" err="1">
                <a:ln>
                  <a:noFill/>
                </a:ln>
                <a:effectLst/>
                <a:highlight>
                  <a:srgbClr val="FFFF00"/>
                </a:highlight>
                <a:latin typeface="Sitka Display" pitchFamily="2" charset="0"/>
              </a:rPr>
              <a:t>.</a:t>
            </a:r>
            <a:endParaRPr kumimoji="0" lang="en-US" altLang="en-US" sz="2000" b="0" i="0" u="none" strike="noStrike" cap="none" normalizeH="0" baseline="0" dirty="0">
              <a:ln>
                <a:noFill/>
              </a:ln>
              <a:effectLst/>
              <a:highlight>
                <a:srgbClr val="FFFF00"/>
              </a:highlight>
              <a:latin typeface="Sitka Display"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effectLst/>
                <a:latin typeface="Sitka Display" pitchFamily="2" charset="0"/>
              </a:rPr>
              <a:t>This creates</a:t>
            </a:r>
            <a:r>
              <a:rPr kumimoji="0" lang="en-US" altLang="en-US" sz="2800" b="0" i="0" u="none" strike="noStrike" cap="none" normalizeH="0" baseline="0" dirty="0">
                <a:ln>
                  <a:noFill/>
                </a:ln>
                <a:effectLst/>
                <a:latin typeface="Sitka Display" pitchFamily="2" charset="0"/>
              </a:rPr>
              <a:t> </a:t>
            </a:r>
            <a:r>
              <a:rPr kumimoji="0" lang="en-US" altLang="en-US" b="0" i="0" u="none" strike="noStrike" cap="none" normalizeH="0" baseline="0" dirty="0">
                <a:ln>
                  <a:noFill/>
                </a:ln>
                <a:effectLst/>
                <a:latin typeface="Sitka Display" pitchFamily="2" charset="0"/>
              </a:rPr>
              <a:t>a</a:t>
            </a:r>
            <a:r>
              <a:rPr kumimoji="0" lang="en-US" altLang="en-US" sz="1600" b="0" i="0" u="none" strike="noStrike" cap="none" normalizeH="0" baseline="0" dirty="0">
                <a:ln>
                  <a:noFill/>
                </a:ln>
                <a:effectLst/>
                <a:latin typeface="Sitka Display" pitchFamily="2" charset="0"/>
              </a:rPr>
              <a:t> </a:t>
            </a:r>
            <a:r>
              <a:rPr kumimoji="0" lang="en-US" altLang="en-US" b="1" i="0" u="none" strike="noStrike" cap="none" normalizeH="0" baseline="0" dirty="0" err="1">
                <a:ln>
                  <a:noFill/>
                </a:ln>
                <a:effectLst/>
                <a:latin typeface="Sitka Display" pitchFamily="2" charset="0"/>
              </a:rPr>
              <a:t>package.json</a:t>
            </a:r>
            <a:r>
              <a:rPr kumimoji="0" lang="en-US" altLang="en-US" sz="1200" b="0" i="0" u="none" strike="noStrike" cap="none" normalizeH="0" baseline="0" dirty="0">
                <a:ln>
                  <a:noFill/>
                </a:ln>
                <a:effectLst/>
                <a:latin typeface="Sitka Display" pitchFamily="2" charset="0"/>
              </a:rPr>
              <a:t> </a:t>
            </a:r>
            <a:r>
              <a:rPr kumimoji="0" lang="en-US" altLang="en-US" sz="2000" b="0" i="0" u="none" strike="noStrike" cap="none" normalizeH="0" baseline="0" dirty="0">
                <a:ln>
                  <a:noFill/>
                </a:ln>
                <a:effectLst/>
                <a:latin typeface="Sitka Display" pitchFamily="2" charset="0"/>
              </a:rPr>
              <a:t>file, which contains project metadata and dependencies.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effectLst/>
                <a:latin typeface="Sitka Display" pitchFamily="2" charset="0"/>
              </a:rPr>
              <a:t>3. Basic Commands:</a:t>
            </a:r>
            <a:endParaRPr kumimoji="0" lang="en-US" altLang="en-US" sz="1100" b="0" i="0" u="none" strike="noStrike" cap="none" normalizeH="0" baseline="0" dirty="0">
              <a:ln>
                <a:noFill/>
              </a:ln>
              <a:effectLst/>
              <a:latin typeface="Sitka Display"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effectLst/>
                <a:latin typeface="Sitka Display" pitchFamily="2" charset="0"/>
              </a:rPr>
              <a:t>Use </a:t>
            </a:r>
            <a:r>
              <a:rPr kumimoji="0" lang="en-US" altLang="en-US" b="1" i="0" u="none" strike="noStrike" cap="none" normalizeH="0" baseline="0" dirty="0" err="1">
                <a:ln>
                  <a:noFill/>
                </a:ln>
                <a:effectLst/>
                <a:highlight>
                  <a:srgbClr val="FFFF00"/>
                </a:highlight>
                <a:latin typeface="Sitka Display" pitchFamily="2" charset="0"/>
              </a:rPr>
              <a:t>npm</a:t>
            </a:r>
            <a:r>
              <a:rPr kumimoji="0" lang="en-US" altLang="en-US" b="1" i="0" u="none" strike="noStrike" cap="none" normalizeH="0" baseline="0" dirty="0">
                <a:ln>
                  <a:noFill/>
                </a:ln>
                <a:effectLst/>
                <a:highlight>
                  <a:srgbClr val="FFFF00"/>
                </a:highlight>
                <a:latin typeface="Sitka Display" pitchFamily="2" charset="0"/>
              </a:rPr>
              <a:t> install</a:t>
            </a:r>
            <a:r>
              <a:rPr kumimoji="0" lang="en-US" altLang="en-US" sz="1200" b="0" i="0" u="none" strike="noStrike" cap="none" normalizeH="0" baseline="0" dirty="0">
                <a:ln>
                  <a:noFill/>
                </a:ln>
                <a:effectLst/>
                <a:highlight>
                  <a:srgbClr val="FFFF00"/>
                </a:highlight>
                <a:latin typeface="Sitka Display" pitchFamily="2" charset="0"/>
              </a:rPr>
              <a:t> </a:t>
            </a:r>
            <a:r>
              <a:rPr kumimoji="0" lang="en-US" altLang="en-US" sz="2000" b="0" i="0" u="none" strike="noStrike" cap="none" normalizeH="0" baseline="0" dirty="0">
                <a:ln>
                  <a:noFill/>
                </a:ln>
                <a:effectLst/>
                <a:latin typeface="Sitka Display" pitchFamily="2" charset="0"/>
              </a:rPr>
              <a:t>to install project dependencies listed in the </a:t>
            </a:r>
            <a:r>
              <a:rPr kumimoji="0" lang="en-US" altLang="en-US" b="1" i="0" u="none" strike="noStrike" cap="none" normalizeH="0" baseline="0" dirty="0" err="1">
                <a:ln>
                  <a:noFill/>
                </a:ln>
                <a:effectLst/>
                <a:latin typeface="Sitka Display" pitchFamily="2" charset="0"/>
              </a:rPr>
              <a:t>package.json</a:t>
            </a:r>
            <a:r>
              <a:rPr kumimoji="0" lang="en-US" altLang="en-US" sz="2000" b="0" i="0" u="none" strike="noStrike" cap="none" normalizeH="0" baseline="0" dirty="0">
                <a:ln>
                  <a:noFill/>
                </a:ln>
                <a:effectLst/>
                <a:latin typeface="Sitka Display" pitchFamily="2"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effectLst/>
                <a:latin typeface="Sitka Display" pitchFamily="2" charset="0"/>
              </a:rPr>
              <a:t>Execute a Node.js script with the </a:t>
            </a:r>
            <a:r>
              <a:rPr kumimoji="0" lang="en-US" altLang="en-US" sz="2400" b="1" i="0" u="none" strike="noStrike" cap="none" normalizeH="0" baseline="0" dirty="0">
                <a:ln>
                  <a:noFill/>
                </a:ln>
                <a:effectLst/>
                <a:latin typeface="Sitka Display" pitchFamily="2" charset="0"/>
              </a:rPr>
              <a:t>node</a:t>
            </a:r>
            <a:r>
              <a:rPr kumimoji="0" lang="en-US" altLang="en-US" sz="1600" b="0" i="0" u="none" strike="noStrike" cap="none" normalizeH="0" baseline="0" dirty="0">
                <a:ln>
                  <a:noFill/>
                </a:ln>
                <a:effectLst/>
                <a:latin typeface="Sitka Display" pitchFamily="2" charset="0"/>
              </a:rPr>
              <a:t> </a:t>
            </a:r>
            <a:r>
              <a:rPr kumimoji="0" lang="en-US" altLang="en-US" sz="2000" b="0" i="0" u="none" strike="noStrike" cap="none" normalizeH="0" baseline="0" dirty="0">
                <a:ln>
                  <a:noFill/>
                </a:ln>
                <a:effectLst/>
                <a:latin typeface="Sitka Display" pitchFamily="2" charset="0"/>
              </a:rPr>
              <a:t>command, followed by the script's filename.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4587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45ED5-FD1D-34E6-7DF0-4FC1F86A9563}"/>
              </a:ext>
            </a:extLst>
          </p:cNvPr>
          <p:cNvSpPr>
            <a:spLocks noGrp="1"/>
          </p:cNvSpPr>
          <p:nvPr>
            <p:ph type="title"/>
          </p:nvPr>
        </p:nvSpPr>
        <p:spPr>
          <a:xfrm>
            <a:off x="677334" y="329610"/>
            <a:ext cx="8596668" cy="914400"/>
          </a:xfrm>
        </p:spPr>
        <p:txBody>
          <a:bodyPr>
            <a:normAutofit/>
          </a:bodyPr>
          <a:lstStyle/>
          <a:p>
            <a:r>
              <a:rPr lang="en-IN" sz="4400" b="1" dirty="0">
                <a:latin typeface="Sitka Banner" pitchFamily="2" charset="0"/>
              </a:rPr>
              <a:t>Why do we need Node JS?</a:t>
            </a:r>
          </a:p>
        </p:txBody>
      </p:sp>
      <p:sp>
        <p:nvSpPr>
          <p:cNvPr id="3" name="Content Placeholder 2">
            <a:extLst>
              <a:ext uri="{FF2B5EF4-FFF2-40B4-BE49-F238E27FC236}">
                <a16:creationId xmlns:a16="http://schemas.microsoft.com/office/drawing/2014/main" id="{42B04C52-3C8A-7F57-6164-EDDDA9738943}"/>
              </a:ext>
            </a:extLst>
          </p:cNvPr>
          <p:cNvSpPr>
            <a:spLocks noGrp="1"/>
          </p:cNvSpPr>
          <p:nvPr>
            <p:ph idx="1"/>
          </p:nvPr>
        </p:nvSpPr>
        <p:spPr>
          <a:xfrm>
            <a:off x="677334" y="1477926"/>
            <a:ext cx="8275280" cy="5114259"/>
          </a:xfrm>
        </p:spPr>
        <p:txBody>
          <a:bodyPr>
            <a:normAutofit fontScale="92500" lnSpcReduction="10000"/>
          </a:bodyPr>
          <a:lstStyle/>
          <a:p>
            <a:pPr algn="l">
              <a:buFont typeface="Wingdings" panose="05000000000000000000" pitchFamily="2" charset="2"/>
              <a:buChar char="Ø"/>
            </a:pPr>
            <a:r>
              <a:rPr lang="en-US" sz="1900" b="0" i="0" dirty="0">
                <a:solidFill>
                  <a:schemeClr val="tx1"/>
                </a:solidFill>
                <a:effectLst/>
                <a:latin typeface="Sitka Display" pitchFamily="2" charset="0"/>
              </a:rPr>
              <a:t>Node.js is a JavaScript runtime built on Chrome's V8 JavaScript engine. It allows you to run JavaScript on the server side, outside of a web browser. Here are some reasons why Node.js is widely used and how it differs from client-side JavaScript:</a:t>
            </a:r>
          </a:p>
          <a:p>
            <a:pPr algn="l">
              <a:buFont typeface="Wingdings" panose="05000000000000000000" pitchFamily="2" charset="2"/>
              <a:buChar char="Ø"/>
            </a:pPr>
            <a:r>
              <a:rPr lang="en-US" sz="1900" b="1" i="0" dirty="0">
                <a:solidFill>
                  <a:schemeClr val="tx1"/>
                </a:solidFill>
                <a:effectLst/>
                <a:latin typeface="Sitka Display" pitchFamily="2" charset="0"/>
              </a:rPr>
              <a:t>Server-Side Development:</a:t>
            </a:r>
            <a:r>
              <a:rPr lang="en-US" sz="1900" b="0" i="0" dirty="0">
                <a:solidFill>
                  <a:schemeClr val="tx1"/>
                </a:solidFill>
                <a:effectLst/>
                <a:latin typeface="Sitka Display" pitchFamily="2" charset="0"/>
              </a:rPr>
              <a:t> One of the main use cases for Node.js is </a:t>
            </a:r>
            <a:r>
              <a:rPr lang="en-US" sz="1900" b="0" i="0" dirty="0">
                <a:solidFill>
                  <a:schemeClr val="tx1"/>
                </a:solidFill>
                <a:effectLst/>
                <a:highlight>
                  <a:srgbClr val="FFFF00"/>
                </a:highlight>
                <a:latin typeface="Sitka Display" pitchFamily="2" charset="0"/>
              </a:rPr>
              <a:t>server-side development.</a:t>
            </a:r>
            <a:r>
              <a:rPr lang="en-US" sz="1900" b="0" i="0" dirty="0">
                <a:solidFill>
                  <a:schemeClr val="tx1"/>
                </a:solidFill>
                <a:effectLst/>
                <a:latin typeface="Sitka Display" pitchFamily="2" charset="0"/>
              </a:rPr>
              <a:t> Traditionally, JavaScript was primarily used for client-side scripting in web browsers. With Node.js, developers can use JavaScript to build </a:t>
            </a:r>
            <a:r>
              <a:rPr lang="en-US" sz="1900" b="0" i="0" dirty="0">
                <a:solidFill>
                  <a:schemeClr val="tx1"/>
                </a:solidFill>
                <a:effectLst/>
                <a:highlight>
                  <a:srgbClr val="FFFF00"/>
                </a:highlight>
                <a:latin typeface="Sitka Display" pitchFamily="2" charset="0"/>
              </a:rPr>
              <a:t>scalable</a:t>
            </a:r>
            <a:r>
              <a:rPr lang="en-US" sz="1900" b="0" i="0" dirty="0">
                <a:solidFill>
                  <a:schemeClr val="tx1"/>
                </a:solidFill>
                <a:effectLst/>
                <a:latin typeface="Sitka Display" pitchFamily="2" charset="0"/>
              </a:rPr>
              <a:t> and </a:t>
            </a:r>
            <a:r>
              <a:rPr lang="en-US" sz="1900" b="0" i="0" dirty="0">
                <a:solidFill>
                  <a:schemeClr val="tx1"/>
                </a:solidFill>
                <a:effectLst/>
                <a:highlight>
                  <a:srgbClr val="FFFF00"/>
                </a:highlight>
                <a:latin typeface="Sitka Display" pitchFamily="2" charset="0"/>
              </a:rPr>
              <a:t>efficient server-side applications</a:t>
            </a:r>
            <a:r>
              <a:rPr lang="en-US" sz="1900" b="0" i="0" dirty="0">
                <a:solidFill>
                  <a:schemeClr val="tx1"/>
                </a:solidFill>
                <a:effectLst/>
                <a:latin typeface="Sitka Display" pitchFamily="2" charset="0"/>
              </a:rPr>
              <a:t>, allowing for a unified language and ecosystem across both client and server.</a:t>
            </a:r>
          </a:p>
          <a:p>
            <a:pPr algn="l">
              <a:buFont typeface="Wingdings" panose="05000000000000000000" pitchFamily="2" charset="2"/>
              <a:buChar char="Ø"/>
            </a:pPr>
            <a:r>
              <a:rPr lang="en-US" sz="1900" b="1" i="0" dirty="0">
                <a:solidFill>
                  <a:schemeClr val="tx1"/>
                </a:solidFill>
                <a:effectLst/>
                <a:latin typeface="Sitka Display" pitchFamily="2" charset="0"/>
              </a:rPr>
              <a:t>Non-blocking I/O:</a:t>
            </a:r>
            <a:r>
              <a:rPr lang="en-US" sz="1900" b="0" i="0" dirty="0">
                <a:solidFill>
                  <a:schemeClr val="tx1"/>
                </a:solidFill>
                <a:effectLst/>
                <a:latin typeface="Sitka Display" pitchFamily="2" charset="0"/>
              </a:rPr>
              <a:t> Node.js is designed to be non-blocking and event-driven. This means that it can handle many concurrent connections without waiting for one operation to complete before moving on to the next. This makes it well-suited for building real-time applications like </a:t>
            </a:r>
            <a:r>
              <a:rPr lang="en-US" sz="1900" b="0" i="0" dirty="0">
                <a:solidFill>
                  <a:schemeClr val="tx1"/>
                </a:solidFill>
                <a:effectLst/>
                <a:highlight>
                  <a:srgbClr val="FFFF00"/>
                </a:highlight>
                <a:latin typeface="Sitka Display" pitchFamily="2" charset="0"/>
              </a:rPr>
              <a:t>chat applications</a:t>
            </a:r>
            <a:r>
              <a:rPr lang="en-US" sz="1900" b="0" i="0" dirty="0">
                <a:solidFill>
                  <a:schemeClr val="tx1"/>
                </a:solidFill>
                <a:effectLst/>
                <a:latin typeface="Sitka Display" pitchFamily="2" charset="0"/>
              </a:rPr>
              <a:t>, </a:t>
            </a:r>
            <a:r>
              <a:rPr lang="en-US" sz="1900" b="0" i="0" dirty="0">
                <a:solidFill>
                  <a:schemeClr val="tx1"/>
                </a:solidFill>
                <a:effectLst/>
                <a:highlight>
                  <a:srgbClr val="FFFF00"/>
                </a:highlight>
                <a:latin typeface="Sitka Display" pitchFamily="2" charset="0"/>
              </a:rPr>
              <a:t>online gaming</a:t>
            </a:r>
            <a:r>
              <a:rPr lang="en-US" sz="1900" b="0" i="0" dirty="0">
                <a:solidFill>
                  <a:schemeClr val="tx1"/>
                </a:solidFill>
                <a:effectLst/>
                <a:latin typeface="Sitka Display" pitchFamily="2" charset="0"/>
              </a:rPr>
              <a:t>, and </a:t>
            </a:r>
            <a:r>
              <a:rPr lang="en-US" sz="1900" b="0" i="0" dirty="0">
                <a:solidFill>
                  <a:schemeClr val="tx1"/>
                </a:solidFill>
                <a:effectLst/>
                <a:highlight>
                  <a:srgbClr val="FFFF00"/>
                </a:highlight>
                <a:latin typeface="Sitka Display" pitchFamily="2" charset="0"/>
              </a:rPr>
              <a:t>collaborative tools.</a:t>
            </a:r>
          </a:p>
          <a:p>
            <a:pPr algn="l">
              <a:buFont typeface="Wingdings" panose="05000000000000000000" pitchFamily="2" charset="2"/>
              <a:buChar char="Ø"/>
            </a:pPr>
            <a:r>
              <a:rPr lang="en-US" sz="1900" b="1" i="0" dirty="0">
                <a:solidFill>
                  <a:schemeClr val="tx1"/>
                </a:solidFill>
                <a:effectLst/>
                <a:latin typeface="Sitka Display" pitchFamily="2" charset="0"/>
              </a:rPr>
              <a:t>NPM (Node Package Manager):</a:t>
            </a:r>
            <a:r>
              <a:rPr lang="en-US" sz="1900" b="0" i="0" dirty="0">
                <a:solidFill>
                  <a:schemeClr val="tx1"/>
                </a:solidFill>
                <a:effectLst/>
                <a:latin typeface="Sitka Display" pitchFamily="2" charset="0"/>
              </a:rPr>
              <a:t> Node.js comes with a powerful package manager, NPM, </a:t>
            </a:r>
            <a:r>
              <a:rPr lang="en-US" sz="1900" b="0" i="0" dirty="0">
                <a:solidFill>
                  <a:schemeClr val="tx1"/>
                </a:solidFill>
                <a:effectLst/>
                <a:highlight>
                  <a:srgbClr val="FFFF00"/>
                </a:highlight>
                <a:latin typeface="Sitka Display" pitchFamily="2" charset="0"/>
              </a:rPr>
              <a:t>which allows developers to easily manage and share packages (libraries and tools). </a:t>
            </a:r>
            <a:r>
              <a:rPr lang="en-US" sz="1900" b="0" i="0" dirty="0">
                <a:solidFill>
                  <a:schemeClr val="tx1"/>
                </a:solidFill>
                <a:effectLst/>
                <a:latin typeface="Sitka Display" pitchFamily="2" charset="0"/>
              </a:rPr>
              <a:t>The vast NPM ecosystem includes a wide range of modules that can be easily integrated into Node.js applications, saving development time and effort.</a:t>
            </a:r>
          </a:p>
          <a:p>
            <a:endParaRPr lang="en-IN" dirty="0"/>
          </a:p>
        </p:txBody>
      </p:sp>
      <p:pic>
        <p:nvPicPr>
          <p:cNvPr id="5" name="Picture 4">
            <a:extLst>
              <a:ext uri="{FF2B5EF4-FFF2-40B4-BE49-F238E27FC236}">
                <a16:creationId xmlns:a16="http://schemas.microsoft.com/office/drawing/2014/main" id="{5E13DE54-DB05-73C9-BB43-C15C462F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4649" y="5092995"/>
            <a:ext cx="2517870" cy="16065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38520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B04C52-3C8A-7F57-6164-EDDDA9738943}"/>
              </a:ext>
            </a:extLst>
          </p:cNvPr>
          <p:cNvSpPr>
            <a:spLocks noGrp="1"/>
          </p:cNvSpPr>
          <p:nvPr>
            <p:ph idx="1"/>
          </p:nvPr>
        </p:nvSpPr>
        <p:spPr>
          <a:xfrm>
            <a:off x="677334" y="415637"/>
            <a:ext cx="8596668" cy="5625726"/>
          </a:xfrm>
        </p:spPr>
        <p:txBody>
          <a:bodyPr>
            <a:normAutofit/>
          </a:bodyPr>
          <a:lstStyle/>
          <a:p>
            <a:pPr algn="l">
              <a:buFont typeface="Wingdings" panose="05000000000000000000" pitchFamily="2" charset="2"/>
              <a:buChar char="Ø"/>
            </a:pPr>
            <a:r>
              <a:rPr lang="en-US" b="1" i="0" dirty="0">
                <a:solidFill>
                  <a:schemeClr val="tx1"/>
                </a:solidFill>
                <a:effectLst/>
                <a:latin typeface="Sitka Display" pitchFamily="2" charset="0"/>
              </a:rPr>
              <a:t>JavaScript Everywhere:</a:t>
            </a:r>
            <a:r>
              <a:rPr lang="en-US" b="0" i="0" dirty="0">
                <a:solidFill>
                  <a:schemeClr val="tx1"/>
                </a:solidFill>
                <a:effectLst/>
                <a:latin typeface="Sitka Display" pitchFamily="2" charset="0"/>
              </a:rPr>
              <a:t> </a:t>
            </a:r>
            <a:r>
              <a:rPr lang="en-US" b="0" i="0" dirty="0">
                <a:solidFill>
                  <a:schemeClr val="tx1"/>
                </a:solidFill>
                <a:effectLst/>
                <a:highlight>
                  <a:srgbClr val="FFFF00"/>
                </a:highlight>
                <a:latin typeface="Sitka Display" pitchFamily="2" charset="0"/>
              </a:rPr>
              <a:t>Using Node.js enables developers to use JavaScript throughout the entire application stack</a:t>
            </a:r>
            <a:r>
              <a:rPr lang="en-US" b="0" i="0" dirty="0">
                <a:solidFill>
                  <a:schemeClr val="tx1"/>
                </a:solidFill>
                <a:effectLst/>
                <a:latin typeface="Sitka Display" pitchFamily="2" charset="0"/>
              </a:rPr>
              <a:t>, from server to client. This can lead to improved code sharing, easier maintenance, and a more consistent development experience.</a:t>
            </a:r>
          </a:p>
          <a:p>
            <a:pPr algn="l">
              <a:buFont typeface="Wingdings" panose="05000000000000000000" pitchFamily="2" charset="2"/>
              <a:buChar char="Ø"/>
            </a:pPr>
            <a:r>
              <a:rPr lang="en-US" b="1" i="0" dirty="0">
                <a:solidFill>
                  <a:schemeClr val="tx1"/>
                </a:solidFill>
                <a:effectLst/>
                <a:latin typeface="Sitka Display" pitchFamily="2" charset="0"/>
              </a:rPr>
              <a:t>Community and Ecosystem:</a:t>
            </a:r>
            <a:r>
              <a:rPr lang="en-US" b="0" i="0" dirty="0">
                <a:solidFill>
                  <a:schemeClr val="tx1"/>
                </a:solidFill>
                <a:effectLst/>
                <a:latin typeface="Sitka Display" pitchFamily="2" charset="0"/>
              </a:rPr>
              <a:t> Node.js has a large and active community, contributing to a vibrant ecosystem of libraries and frameworks. This rich ecosystem makes it easier for developers to find solutions to common problems and accelerates development by providing </a:t>
            </a:r>
            <a:r>
              <a:rPr lang="en-US" b="0" i="0" dirty="0">
                <a:solidFill>
                  <a:schemeClr val="tx1"/>
                </a:solidFill>
                <a:effectLst/>
                <a:highlight>
                  <a:srgbClr val="FFFF00"/>
                </a:highlight>
                <a:latin typeface="Sitka Display" pitchFamily="2" charset="0"/>
              </a:rPr>
              <a:t>pre-built modules for various functionalities.</a:t>
            </a:r>
          </a:p>
          <a:p>
            <a:pPr algn="l">
              <a:buFont typeface="Wingdings" panose="05000000000000000000" pitchFamily="2" charset="2"/>
              <a:buChar char="Ø"/>
            </a:pPr>
            <a:r>
              <a:rPr lang="en-US" b="1" i="0" dirty="0">
                <a:solidFill>
                  <a:schemeClr val="tx1"/>
                </a:solidFill>
                <a:effectLst/>
                <a:latin typeface="Sitka Display" pitchFamily="2" charset="0"/>
              </a:rPr>
              <a:t>Scalability:</a:t>
            </a:r>
            <a:r>
              <a:rPr lang="en-US" b="0" i="0" dirty="0">
                <a:solidFill>
                  <a:schemeClr val="tx1"/>
                </a:solidFill>
                <a:effectLst/>
                <a:latin typeface="Sitka Display" pitchFamily="2" charset="0"/>
              </a:rPr>
              <a:t> Node.js is known for its ability to </a:t>
            </a:r>
            <a:r>
              <a:rPr lang="en-US" b="0" i="0" dirty="0">
                <a:solidFill>
                  <a:schemeClr val="tx1"/>
                </a:solidFill>
                <a:effectLst/>
                <a:highlight>
                  <a:srgbClr val="FFFF00"/>
                </a:highlight>
                <a:latin typeface="Sitka Display" pitchFamily="2" charset="0"/>
              </a:rPr>
              <a:t>handle a large number of simultaneous connections with high throughput</a:t>
            </a:r>
            <a:r>
              <a:rPr lang="en-US" b="0" i="0" dirty="0">
                <a:solidFill>
                  <a:schemeClr val="tx1"/>
                </a:solidFill>
                <a:effectLst/>
                <a:latin typeface="Sitka Display" pitchFamily="2" charset="0"/>
              </a:rPr>
              <a:t>. This makes it well-suited for </a:t>
            </a:r>
            <a:r>
              <a:rPr lang="en-US" b="0" i="0" dirty="0">
                <a:solidFill>
                  <a:schemeClr val="tx1"/>
                </a:solidFill>
                <a:effectLst/>
                <a:highlight>
                  <a:srgbClr val="FFFF00"/>
                </a:highlight>
                <a:latin typeface="Sitka Display" pitchFamily="2" charset="0"/>
              </a:rPr>
              <a:t>building scalable network applications,</a:t>
            </a:r>
            <a:r>
              <a:rPr lang="en-US" b="0" i="0" dirty="0">
                <a:solidFill>
                  <a:schemeClr val="tx1"/>
                </a:solidFill>
                <a:effectLst/>
                <a:latin typeface="Sitka Display" pitchFamily="2" charset="0"/>
              </a:rPr>
              <a:t> especially those that require real-time features.</a:t>
            </a:r>
          </a:p>
          <a:p>
            <a:pPr algn="l">
              <a:buFont typeface="Wingdings" panose="05000000000000000000" pitchFamily="2" charset="2"/>
              <a:buChar char="Ø"/>
            </a:pPr>
            <a:r>
              <a:rPr lang="en-US" b="1" i="0" dirty="0">
                <a:solidFill>
                  <a:schemeClr val="tx1"/>
                </a:solidFill>
                <a:effectLst/>
                <a:latin typeface="Sitka Display" pitchFamily="2" charset="0"/>
              </a:rPr>
              <a:t>Cross-Platform Development:</a:t>
            </a:r>
            <a:r>
              <a:rPr lang="en-US" b="0" i="0" dirty="0">
                <a:solidFill>
                  <a:schemeClr val="tx1"/>
                </a:solidFill>
                <a:effectLst/>
                <a:latin typeface="Sitka Display" pitchFamily="2" charset="0"/>
              </a:rPr>
              <a:t> Node.js applications can run on various operating systems, </a:t>
            </a:r>
            <a:r>
              <a:rPr lang="en-US" b="0" i="0" dirty="0">
                <a:solidFill>
                  <a:schemeClr val="tx1"/>
                </a:solidFill>
                <a:effectLst/>
                <a:highlight>
                  <a:srgbClr val="FFFF00"/>
                </a:highlight>
                <a:latin typeface="Sitka Display" pitchFamily="2" charset="0"/>
              </a:rPr>
              <a:t>including Windows, macOS, and Linux</a:t>
            </a:r>
            <a:r>
              <a:rPr lang="en-US" b="0" i="0" dirty="0">
                <a:solidFill>
                  <a:schemeClr val="tx1"/>
                </a:solidFill>
                <a:effectLst/>
                <a:latin typeface="Sitka Display" pitchFamily="2" charset="0"/>
              </a:rPr>
              <a:t>. This cross-platform compatibility simplifies development and deployment processes.</a:t>
            </a:r>
          </a:p>
          <a:p>
            <a:pPr algn="l">
              <a:buFont typeface="Wingdings" panose="05000000000000000000" pitchFamily="2" charset="2"/>
              <a:buChar char="Ø"/>
            </a:pPr>
            <a:r>
              <a:rPr lang="en-US" b="0" i="0" dirty="0">
                <a:solidFill>
                  <a:schemeClr val="tx1"/>
                </a:solidFill>
                <a:effectLst/>
                <a:latin typeface="Sitka Display" pitchFamily="2" charset="0"/>
              </a:rPr>
              <a:t>While Node.js shares the JavaScript language with client-side development, it is designed for a different environment and use cases. Node.js focuses on </a:t>
            </a:r>
            <a:r>
              <a:rPr lang="en-US" b="0" i="0" dirty="0">
                <a:solidFill>
                  <a:schemeClr val="tx1"/>
                </a:solidFill>
                <a:effectLst/>
                <a:highlight>
                  <a:srgbClr val="FFFF00"/>
                </a:highlight>
                <a:latin typeface="Sitka Display" pitchFamily="2" charset="0"/>
              </a:rPr>
              <a:t>server-side development, emphasizing scalability, performance, and efficient handling of concurrent connections</a:t>
            </a:r>
            <a:r>
              <a:rPr lang="en-US" b="0" i="0" dirty="0">
                <a:solidFill>
                  <a:schemeClr val="tx1"/>
                </a:solidFill>
                <a:effectLst/>
                <a:latin typeface="Sitka Display" pitchFamily="2" charset="0"/>
              </a:rPr>
              <a:t>. </a:t>
            </a:r>
            <a:r>
              <a:rPr lang="en-US" b="0" i="0" dirty="0">
                <a:solidFill>
                  <a:schemeClr val="tx1"/>
                </a:solidFill>
                <a:effectLst/>
                <a:highlight>
                  <a:srgbClr val="FFFF00"/>
                </a:highlight>
                <a:latin typeface="Sitka Display" pitchFamily="2" charset="0"/>
              </a:rPr>
              <a:t>It complements client-side JavaScript and extends the capabilities of the language beyond the browser</a:t>
            </a:r>
            <a:r>
              <a:rPr lang="en-US" b="0" i="0" dirty="0">
                <a:solidFill>
                  <a:schemeClr val="tx1"/>
                </a:solidFill>
                <a:effectLst/>
                <a:latin typeface="Sitka Display" pitchFamily="2" charset="0"/>
              </a:rPr>
              <a:t>.</a:t>
            </a:r>
          </a:p>
          <a:p>
            <a:endParaRPr lang="en-IN" dirty="0"/>
          </a:p>
        </p:txBody>
      </p:sp>
      <p:pic>
        <p:nvPicPr>
          <p:cNvPr id="4" name="Picture 3">
            <a:extLst>
              <a:ext uri="{FF2B5EF4-FFF2-40B4-BE49-F238E27FC236}">
                <a16:creationId xmlns:a16="http://schemas.microsoft.com/office/drawing/2014/main" id="{09287CD7-17A4-B567-32BF-E1C6530EA1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4649" y="5092995"/>
            <a:ext cx="2517870" cy="16065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24115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45ED5-FD1D-34E6-7DF0-4FC1F86A9563}"/>
              </a:ext>
            </a:extLst>
          </p:cNvPr>
          <p:cNvSpPr>
            <a:spLocks noGrp="1"/>
          </p:cNvSpPr>
          <p:nvPr>
            <p:ph type="title"/>
          </p:nvPr>
        </p:nvSpPr>
        <p:spPr>
          <a:xfrm>
            <a:off x="457200" y="609600"/>
            <a:ext cx="8816802" cy="1229833"/>
          </a:xfrm>
        </p:spPr>
        <p:txBody>
          <a:bodyPr>
            <a:noAutofit/>
          </a:bodyPr>
          <a:lstStyle/>
          <a:p>
            <a:r>
              <a:rPr lang="en-IN" sz="4400" b="1" dirty="0">
                <a:latin typeface="Sitka Display" pitchFamily="2" charset="0"/>
              </a:rPr>
              <a:t>Node JS Ecosystem</a:t>
            </a:r>
            <a:br>
              <a:rPr lang="en-IN" sz="4400" b="1" dirty="0">
                <a:latin typeface="Sitka Display" pitchFamily="2" charset="0"/>
              </a:rPr>
            </a:br>
            <a:endParaRPr lang="en-IN" sz="4400" b="1" dirty="0">
              <a:latin typeface="Sitka Display" pitchFamily="2" charset="0"/>
            </a:endParaRPr>
          </a:p>
        </p:txBody>
      </p:sp>
      <p:sp>
        <p:nvSpPr>
          <p:cNvPr id="5" name="Rectangle 1">
            <a:extLst>
              <a:ext uri="{FF2B5EF4-FFF2-40B4-BE49-F238E27FC236}">
                <a16:creationId xmlns:a16="http://schemas.microsoft.com/office/drawing/2014/main" id="{05637760-7708-08F5-BBFE-AB0501AECD15}"/>
              </a:ext>
            </a:extLst>
          </p:cNvPr>
          <p:cNvSpPr>
            <a:spLocks noGrp="1" noChangeArrowheads="1"/>
          </p:cNvSpPr>
          <p:nvPr>
            <p:ph idx="1"/>
          </p:nvPr>
        </p:nvSpPr>
        <p:spPr bwMode="auto">
          <a:xfrm>
            <a:off x="404037" y="1041204"/>
            <a:ext cx="11323675" cy="6032936"/>
          </a:xfrm>
          <a:prstGeom prst="rect">
            <a:avLst/>
          </a:prstGeom>
          <a:noFill/>
          <a:ln>
            <a:noFill/>
          </a:ln>
          <a:effectLst/>
        </p:spPr>
        <p:txBody>
          <a:bodyPr vert="horz" wrap="squar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dirty="0">
                <a:ln>
                  <a:noFill/>
                </a:ln>
                <a:solidFill>
                  <a:sysClr val="windowText" lastClr="000000"/>
                </a:solidFill>
                <a:effectLst/>
                <a:latin typeface="Sitka Heading" pitchFamily="2" charset="0"/>
              </a:rPr>
              <a:t>Node.js Core Modules:</a:t>
            </a:r>
            <a:endParaRPr kumimoji="0" lang="en-US" altLang="en-US" b="0" i="0" u="none" strike="noStrike" cap="none" normalizeH="0" baseline="0" dirty="0">
              <a:ln>
                <a:noFill/>
              </a:ln>
              <a:solidFill>
                <a:sysClr val="windowText" lastClr="000000"/>
              </a:solidFill>
              <a:effectLst/>
              <a:latin typeface="Sitka Heading"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ysClr val="windowText" lastClr="000000"/>
                </a:solidFill>
                <a:effectLst/>
                <a:latin typeface="Sitka Heading" pitchFamily="2" charset="0"/>
              </a:rPr>
              <a:t>Node.js provides a set of core modules for handling various tasks, such as file system operations, networking, and more. These modules include </a:t>
            </a:r>
            <a:r>
              <a:rPr kumimoji="0" lang="en-US" altLang="en-US" sz="2400" b="1" i="0" u="none" strike="noStrike" cap="none" normalizeH="0" baseline="0" dirty="0">
                <a:ln>
                  <a:noFill/>
                </a:ln>
                <a:solidFill>
                  <a:sysClr val="windowText" lastClr="000000"/>
                </a:solidFill>
                <a:effectLst/>
                <a:highlight>
                  <a:srgbClr val="FFFF00"/>
                </a:highlight>
                <a:latin typeface="Sitka Heading" pitchFamily="2" charset="0"/>
              </a:rPr>
              <a:t>fs</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 (File System),</a:t>
            </a:r>
            <a:r>
              <a:rPr kumimoji="0" lang="en-US" altLang="en-US" sz="1400" b="0" i="0" u="none" strike="noStrike" cap="none" normalizeH="0" baseline="0" dirty="0">
                <a:ln>
                  <a:noFill/>
                </a:ln>
                <a:solidFill>
                  <a:sysClr val="windowText" lastClr="000000"/>
                </a:solidFill>
                <a:effectLst/>
                <a:highlight>
                  <a:srgbClr val="FFFF00"/>
                </a:highlight>
                <a:latin typeface="Sitka Heading" pitchFamily="2" charset="0"/>
              </a:rPr>
              <a:t> </a:t>
            </a:r>
            <a:r>
              <a:rPr kumimoji="0" lang="en-US" altLang="en-US" sz="1800" b="1" i="0" u="none" strike="noStrike" cap="none" normalizeH="0" baseline="0" dirty="0">
                <a:ln>
                  <a:noFill/>
                </a:ln>
                <a:solidFill>
                  <a:sysClr val="windowText" lastClr="000000"/>
                </a:solidFill>
                <a:effectLst/>
                <a:highlight>
                  <a:srgbClr val="FFFF00"/>
                </a:highlight>
                <a:latin typeface="Sitka Heading" pitchFamily="2" charset="0"/>
              </a:rPr>
              <a:t>http</a:t>
            </a:r>
            <a:r>
              <a:rPr kumimoji="0" lang="en-US" altLang="en-US" sz="1400" b="0" i="0" u="none" strike="noStrike" cap="none" normalizeH="0" baseline="0" dirty="0">
                <a:ln>
                  <a:noFill/>
                </a:ln>
                <a:solidFill>
                  <a:sysClr val="windowText" lastClr="000000"/>
                </a:solidFill>
                <a:effectLst/>
                <a:highlight>
                  <a:srgbClr val="FFFF00"/>
                </a:highlight>
                <a:latin typeface="Sitka Heading" pitchFamily="2" charset="0"/>
              </a:rPr>
              <a:t> </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(HTTP server/client), </a:t>
            </a:r>
            <a:r>
              <a:rPr kumimoji="0" lang="en-US" altLang="en-US" sz="1800" b="1" i="0" u="none" strike="noStrike" cap="none" normalizeH="0" baseline="0" dirty="0">
                <a:ln>
                  <a:noFill/>
                </a:ln>
                <a:solidFill>
                  <a:sysClr val="windowText" lastClr="000000"/>
                </a:solidFill>
                <a:effectLst/>
                <a:highlight>
                  <a:srgbClr val="FFFF00"/>
                </a:highlight>
                <a:latin typeface="Sitka Heading" pitchFamily="2" charset="0"/>
              </a:rPr>
              <a:t>net</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 (TCP server/client), and </a:t>
            </a:r>
            <a:r>
              <a:rPr kumimoji="0" lang="en-US" altLang="en-US" sz="1800" b="1" i="0" u="none" strike="noStrike" cap="none" normalizeH="0" baseline="0" dirty="0">
                <a:ln>
                  <a:noFill/>
                </a:ln>
                <a:solidFill>
                  <a:sysClr val="windowText" lastClr="000000"/>
                </a:solidFill>
                <a:effectLst/>
                <a:highlight>
                  <a:srgbClr val="FFFF00"/>
                </a:highlight>
                <a:latin typeface="Sitka Heading" pitchFamily="2" charset="0"/>
              </a:rPr>
              <a:t>events</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 (</a:t>
            </a:r>
            <a:r>
              <a:rPr kumimoji="0" lang="en-US" altLang="en-US" sz="1800" b="0" i="0" u="none" strike="noStrike" cap="none" normalizeH="0" baseline="0" dirty="0" err="1">
                <a:ln>
                  <a:noFill/>
                </a:ln>
                <a:solidFill>
                  <a:sysClr val="windowText" lastClr="000000"/>
                </a:solidFill>
                <a:effectLst/>
                <a:highlight>
                  <a:srgbClr val="FFFF00"/>
                </a:highlight>
                <a:latin typeface="Sitka Heading" pitchFamily="2" charset="0"/>
              </a:rPr>
              <a:t>EventEmitter</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 among others.</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dirty="0" err="1">
                <a:ln>
                  <a:noFill/>
                </a:ln>
                <a:solidFill>
                  <a:sysClr val="windowText" lastClr="000000"/>
                </a:solidFill>
                <a:effectLst/>
                <a:latin typeface="Sitka Heading" pitchFamily="2" charset="0"/>
              </a:rPr>
              <a:t>npm</a:t>
            </a:r>
            <a:r>
              <a:rPr kumimoji="0" lang="en-US" altLang="en-US" b="1" i="0" u="none" strike="noStrike" cap="none" normalizeH="0" baseline="0" dirty="0">
                <a:ln>
                  <a:noFill/>
                </a:ln>
                <a:solidFill>
                  <a:sysClr val="windowText" lastClr="000000"/>
                </a:solidFill>
                <a:effectLst/>
                <a:latin typeface="Sitka Heading" pitchFamily="2" charset="0"/>
              </a:rPr>
              <a:t> (Node Package Manager):</a:t>
            </a:r>
            <a:endParaRPr kumimoji="0" lang="en-US" altLang="en-US" b="0" i="0" u="none" strike="noStrike" cap="none" normalizeH="0" baseline="0" dirty="0">
              <a:ln>
                <a:noFill/>
              </a:ln>
              <a:solidFill>
                <a:sysClr val="windowText" lastClr="000000"/>
              </a:solidFill>
              <a:effectLst/>
              <a:latin typeface="Sitka Heading"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err="1">
                <a:ln>
                  <a:noFill/>
                </a:ln>
                <a:solidFill>
                  <a:sysClr val="windowText" lastClr="000000"/>
                </a:solidFill>
                <a:effectLst/>
                <a:latin typeface="Sitka Heading" pitchFamily="2" charset="0"/>
              </a:rPr>
              <a:t>npm</a:t>
            </a:r>
            <a:r>
              <a:rPr kumimoji="0" lang="en-US" altLang="en-US" sz="1800" b="0" i="0" u="none" strike="noStrike" cap="none" normalizeH="0" baseline="0" dirty="0">
                <a:ln>
                  <a:noFill/>
                </a:ln>
                <a:solidFill>
                  <a:sysClr val="windowText" lastClr="000000"/>
                </a:solidFill>
                <a:effectLst/>
                <a:latin typeface="Sitka Heading" pitchFamily="2" charset="0"/>
              </a:rPr>
              <a:t> is the default package manager for Node.js. It allows developers to </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easily install, share, and manage dependencies for their projects</a:t>
            </a:r>
            <a:r>
              <a:rPr kumimoji="0" lang="en-US" altLang="en-US" sz="1800" b="0" i="0" u="none" strike="noStrike" cap="none" normalizeH="0" baseline="0" dirty="0">
                <a:ln>
                  <a:noFill/>
                </a:ln>
                <a:solidFill>
                  <a:sysClr val="windowText" lastClr="000000"/>
                </a:solidFill>
                <a:effectLst/>
                <a:latin typeface="Sitka Heading" pitchFamily="2" charset="0"/>
              </a:rPr>
              <a:t>. The </a:t>
            </a:r>
            <a:r>
              <a:rPr kumimoji="0" lang="en-US" altLang="en-US" sz="1800" b="0" i="0" u="none" strike="noStrike" cap="none" normalizeH="0" baseline="0" dirty="0" err="1">
                <a:ln>
                  <a:noFill/>
                </a:ln>
                <a:solidFill>
                  <a:sysClr val="windowText" lastClr="000000"/>
                </a:solidFill>
                <a:effectLst/>
                <a:latin typeface="Sitka Heading" pitchFamily="2" charset="0"/>
              </a:rPr>
              <a:t>npm</a:t>
            </a:r>
            <a:r>
              <a:rPr kumimoji="0" lang="en-US" altLang="en-US" sz="1800" b="0" i="0" u="none" strike="noStrike" cap="none" normalizeH="0" baseline="0" dirty="0">
                <a:ln>
                  <a:noFill/>
                </a:ln>
                <a:solidFill>
                  <a:sysClr val="windowText" lastClr="000000"/>
                </a:solidFill>
                <a:effectLst/>
                <a:latin typeface="Sitka Heading" pitchFamily="2" charset="0"/>
              </a:rPr>
              <a:t> registry hosts a vast collection of </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open-source packages </a:t>
            </a:r>
            <a:r>
              <a:rPr kumimoji="0" lang="en-US" altLang="en-US" sz="1800" b="0" i="0" u="none" strike="noStrike" cap="none" normalizeH="0" baseline="0" dirty="0">
                <a:ln>
                  <a:noFill/>
                </a:ln>
                <a:solidFill>
                  <a:sysClr val="windowText" lastClr="000000"/>
                </a:solidFill>
                <a:effectLst/>
                <a:latin typeface="Sitka Heading" pitchFamily="2" charset="0"/>
              </a:rPr>
              <a:t>that developers can include in their applications.</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b="1" i="0" u="none" strike="noStrike" cap="none" normalizeH="0" baseline="0" dirty="0">
                <a:ln>
                  <a:noFill/>
                </a:ln>
                <a:solidFill>
                  <a:sysClr val="windowText" lastClr="000000"/>
                </a:solidFill>
                <a:effectLst/>
                <a:latin typeface="Sitka Heading" pitchFamily="2" charset="0"/>
              </a:rPr>
              <a:t>Express.js:</a:t>
            </a:r>
            <a:endParaRPr kumimoji="0" lang="en-US" altLang="en-US" b="0" i="0" u="none" strike="noStrike" cap="none" normalizeH="0" baseline="0" dirty="0">
              <a:ln>
                <a:noFill/>
              </a:ln>
              <a:solidFill>
                <a:sysClr val="windowText" lastClr="000000"/>
              </a:solidFill>
              <a:effectLst/>
              <a:latin typeface="Sitka Heading"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ysClr val="windowText" lastClr="000000"/>
                </a:solidFill>
                <a:effectLst/>
                <a:latin typeface="Sitka Heading" pitchFamily="2" charset="0"/>
              </a:rPr>
              <a:t>Express.js is a popular web application framework for Node.js. It simplifies the process </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of building robust and scalable web applications </a:t>
            </a:r>
            <a:r>
              <a:rPr kumimoji="0" lang="en-US" altLang="en-US" sz="1800" b="0" i="0" u="none" strike="noStrike" cap="none" normalizeH="0" baseline="0" dirty="0">
                <a:ln>
                  <a:noFill/>
                </a:ln>
                <a:solidFill>
                  <a:sysClr val="windowText" lastClr="000000"/>
                </a:solidFill>
                <a:effectLst/>
                <a:latin typeface="Sitka Heading" pitchFamily="2" charset="0"/>
              </a:rPr>
              <a:t>by providing a minimalistic and flexible set of features. It is widely used for </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creating APIs and web applications.</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b="1" i="0" u="none" strike="noStrike" cap="none" normalizeH="0" baseline="0" dirty="0">
                <a:ln>
                  <a:noFill/>
                </a:ln>
                <a:solidFill>
                  <a:sysClr val="windowText" lastClr="000000"/>
                </a:solidFill>
                <a:effectLst/>
                <a:latin typeface="Sitka Heading" pitchFamily="2" charset="0"/>
              </a:rPr>
              <a:t>Frontend Frameworks:</a:t>
            </a:r>
            <a:endParaRPr kumimoji="0" lang="en-US" altLang="en-US" b="0" i="0" u="none" strike="noStrike" cap="none" normalizeH="0" baseline="0" dirty="0">
              <a:ln>
                <a:noFill/>
              </a:ln>
              <a:solidFill>
                <a:sysClr val="windowText" lastClr="000000"/>
              </a:solidFill>
              <a:effectLst/>
              <a:latin typeface="Sitka Heading"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ysClr val="windowText" lastClr="000000"/>
                </a:solidFill>
                <a:effectLst/>
                <a:latin typeface="Sitka Heading" pitchFamily="2" charset="0"/>
              </a:rPr>
              <a:t>Node.js is often used in combination with frontend frameworks like React, Angular, or Vue.js. Tools like Next.js and Nuxt.js leverage Node.js for </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server-side rendering and building universal web applications</a:t>
            </a:r>
            <a:r>
              <a:rPr kumimoji="0" lang="en-US" altLang="en-US" sz="1800" b="0" i="0" u="none" strike="noStrike" cap="none" normalizeH="0" baseline="0" dirty="0">
                <a:ln>
                  <a:noFill/>
                </a:ln>
                <a:solidFill>
                  <a:sysClr val="windowText" lastClr="000000"/>
                </a:solidFill>
                <a:effectLst/>
                <a:latin typeface="Sitka Heading" pitchFamily="2" charset="0"/>
              </a:rPr>
              <a:t>.</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b="1" i="0" u="none" strike="noStrike" cap="none" normalizeH="0" baseline="0" dirty="0">
                <a:ln>
                  <a:noFill/>
                </a:ln>
                <a:solidFill>
                  <a:sysClr val="windowText" lastClr="000000"/>
                </a:solidFill>
                <a:effectLst/>
                <a:latin typeface="Sitka Heading" pitchFamily="2" charset="0"/>
              </a:rPr>
              <a:t>Database Connectivity:</a:t>
            </a:r>
            <a:endParaRPr kumimoji="0" lang="en-US" altLang="en-US" b="0" i="0" u="none" strike="noStrike" cap="none" normalizeH="0" baseline="0" dirty="0">
              <a:ln>
                <a:noFill/>
              </a:ln>
              <a:solidFill>
                <a:sysClr val="windowText" lastClr="000000"/>
              </a:solidFill>
              <a:effectLst/>
              <a:latin typeface="Sitka Heading"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ysClr val="windowText" lastClr="000000"/>
                </a:solidFill>
                <a:effectLst/>
                <a:latin typeface="Sitka Heading" pitchFamily="2" charset="0"/>
              </a:rPr>
              <a:t>Node.js supports various databases, </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both SQL and NoSQL</a:t>
            </a:r>
            <a:r>
              <a:rPr kumimoji="0" lang="en-US" altLang="en-US" sz="1800" b="0" i="0" u="none" strike="noStrike" cap="none" normalizeH="0" baseline="0" dirty="0">
                <a:ln>
                  <a:noFill/>
                </a:ln>
                <a:solidFill>
                  <a:sysClr val="windowText" lastClr="000000"/>
                </a:solidFill>
                <a:effectLst/>
                <a:latin typeface="Sitka Heading" pitchFamily="2" charset="0"/>
              </a:rPr>
              <a:t>. Popular libraries include</a:t>
            </a:r>
            <a:r>
              <a:rPr kumimoji="0" lang="en-US" altLang="en-US" sz="1400" b="0" i="0" u="none" strike="noStrike" cap="none" normalizeH="0" baseline="0" dirty="0">
                <a:ln>
                  <a:noFill/>
                </a:ln>
                <a:solidFill>
                  <a:sysClr val="windowText" lastClr="000000"/>
                </a:solidFill>
                <a:effectLst/>
                <a:latin typeface="Sitka Heading" pitchFamily="2" charset="0"/>
              </a:rPr>
              <a:t> </a:t>
            </a:r>
            <a:r>
              <a:rPr kumimoji="0" lang="en-US" altLang="en-US" sz="1800" b="1" i="0" u="none" strike="noStrike" cap="none" normalizeH="0" baseline="0" dirty="0">
                <a:ln>
                  <a:noFill/>
                </a:ln>
                <a:solidFill>
                  <a:sysClr val="windowText" lastClr="000000"/>
                </a:solidFill>
                <a:effectLst/>
                <a:highlight>
                  <a:srgbClr val="FFFF00"/>
                </a:highlight>
                <a:latin typeface="Sitka Heading" pitchFamily="2" charset="0"/>
              </a:rPr>
              <a:t>mongoose</a:t>
            </a:r>
            <a:r>
              <a:rPr kumimoji="0" lang="en-US" altLang="en-US" sz="1400" b="0" i="0" u="none" strike="noStrike" cap="none" normalizeH="0" baseline="0" dirty="0">
                <a:ln>
                  <a:noFill/>
                </a:ln>
                <a:solidFill>
                  <a:sysClr val="windowText" lastClr="000000"/>
                </a:solidFill>
                <a:effectLst/>
                <a:highlight>
                  <a:srgbClr val="FFFF00"/>
                </a:highlight>
                <a:latin typeface="Sitka Heading" pitchFamily="2" charset="0"/>
              </a:rPr>
              <a:t> </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for MongoDB, </a:t>
            </a:r>
            <a:r>
              <a:rPr kumimoji="0" lang="en-US" altLang="en-US" sz="1800" b="1" i="0" u="none" strike="noStrike" cap="none" normalizeH="0" baseline="0" dirty="0" err="1">
                <a:ln>
                  <a:noFill/>
                </a:ln>
                <a:solidFill>
                  <a:sysClr val="windowText" lastClr="000000"/>
                </a:solidFill>
                <a:effectLst/>
                <a:highlight>
                  <a:srgbClr val="FFFF00"/>
                </a:highlight>
                <a:latin typeface="Sitka Heading" pitchFamily="2" charset="0"/>
              </a:rPr>
              <a:t>sequelize</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 for SQL databases, and </a:t>
            </a:r>
            <a:r>
              <a:rPr kumimoji="0" lang="en-US" altLang="en-US" sz="1800" b="1" i="0" u="none" strike="noStrike" cap="none" normalizeH="0" baseline="0" dirty="0" err="1">
                <a:ln>
                  <a:noFill/>
                </a:ln>
                <a:solidFill>
                  <a:sysClr val="windowText" lastClr="000000"/>
                </a:solidFill>
                <a:effectLst/>
                <a:highlight>
                  <a:srgbClr val="FFFF00"/>
                </a:highlight>
                <a:latin typeface="Sitka Heading" pitchFamily="2" charset="0"/>
              </a:rPr>
              <a:t>redis</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 for Redis.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147422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B04C52-3C8A-7F57-6164-EDDDA9738943}"/>
              </a:ext>
            </a:extLst>
          </p:cNvPr>
          <p:cNvSpPr>
            <a:spLocks noGrp="1"/>
          </p:cNvSpPr>
          <p:nvPr>
            <p:ph idx="1"/>
          </p:nvPr>
        </p:nvSpPr>
        <p:spPr>
          <a:xfrm>
            <a:off x="677333" y="510363"/>
            <a:ext cx="10890889" cy="6007395"/>
          </a:xfrm>
        </p:spPr>
        <p:txBody>
          <a:bodyPr/>
          <a:lstStyle/>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b="1" i="0" u="none" strike="noStrike" cap="none" normalizeH="0" baseline="0" dirty="0">
                <a:ln>
                  <a:noFill/>
                </a:ln>
                <a:solidFill>
                  <a:sysClr val="windowText" lastClr="000000"/>
                </a:solidFill>
                <a:effectLst/>
                <a:latin typeface="Sitka Heading" pitchFamily="2" charset="0"/>
              </a:rPr>
              <a:t>WebSocket Libraries:</a:t>
            </a:r>
            <a:endParaRPr kumimoji="0" lang="en-US" altLang="en-US" b="0" i="0" u="none" strike="noStrike" cap="none" normalizeH="0" baseline="0" dirty="0">
              <a:ln>
                <a:noFill/>
              </a:ln>
              <a:solidFill>
                <a:sysClr val="windowText" lastClr="000000"/>
              </a:solidFill>
              <a:effectLst/>
              <a:latin typeface="Sitka Heading" pitchFamily="2"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ysClr val="windowText" lastClr="000000"/>
                </a:solidFill>
                <a:effectLst/>
                <a:latin typeface="Sitka Heading" pitchFamily="2" charset="0"/>
              </a:rPr>
              <a:t>Libraries </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like </a:t>
            </a:r>
            <a:r>
              <a:rPr kumimoji="0" lang="en-US" altLang="en-US" sz="1800" b="1" i="0" u="none" strike="noStrike" cap="none" normalizeH="0" baseline="0" dirty="0">
                <a:ln>
                  <a:noFill/>
                </a:ln>
                <a:solidFill>
                  <a:sysClr val="windowText" lastClr="000000"/>
                </a:solidFill>
                <a:effectLst/>
                <a:highlight>
                  <a:srgbClr val="FFFF00"/>
                </a:highlight>
                <a:latin typeface="Sitka Heading" pitchFamily="2" charset="0"/>
              </a:rPr>
              <a:t>Socket.io</a:t>
            </a:r>
            <a:r>
              <a:rPr kumimoji="0" lang="en-US" altLang="en-US" sz="1400" b="0" i="0" u="none" strike="noStrike" cap="none" normalizeH="0" baseline="0" dirty="0">
                <a:ln>
                  <a:noFill/>
                </a:ln>
                <a:solidFill>
                  <a:sysClr val="windowText" lastClr="000000"/>
                </a:solidFill>
                <a:effectLst/>
                <a:highlight>
                  <a:srgbClr val="FFFF00"/>
                </a:highlight>
                <a:latin typeface="Sitka Heading" pitchFamily="2" charset="0"/>
              </a:rPr>
              <a:t> </a:t>
            </a:r>
            <a:r>
              <a:rPr kumimoji="0" lang="en-US" altLang="en-US" sz="1800" b="0" i="0" u="none" strike="noStrike" cap="none" normalizeH="0" baseline="0" dirty="0">
                <a:ln>
                  <a:noFill/>
                </a:ln>
                <a:solidFill>
                  <a:sysClr val="windowText" lastClr="000000"/>
                </a:solidFill>
                <a:effectLst/>
                <a:highlight>
                  <a:srgbClr val="FFFF00"/>
                </a:highlight>
                <a:latin typeface="Sitka Heading" pitchFamily="2" charset="0"/>
              </a:rPr>
              <a:t>enable real-time communication between clients and servers using </a:t>
            </a:r>
            <a:r>
              <a:rPr kumimoji="0" lang="en-US" altLang="en-US" sz="1800" b="0" i="0" u="none" strike="noStrike" cap="none" normalizeH="0" baseline="0" dirty="0" err="1">
                <a:ln>
                  <a:noFill/>
                </a:ln>
                <a:solidFill>
                  <a:sysClr val="windowText" lastClr="000000"/>
                </a:solidFill>
                <a:effectLst/>
                <a:highlight>
                  <a:srgbClr val="FFFF00"/>
                </a:highlight>
                <a:latin typeface="Sitka Heading" pitchFamily="2" charset="0"/>
              </a:rPr>
              <a:t>WebSockets</a:t>
            </a:r>
            <a:r>
              <a:rPr kumimoji="0" lang="en-US" altLang="en-US" sz="1800" b="0" i="0" u="none" strike="noStrike" cap="none" normalizeH="0" baseline="0" dirty="0">
                <a:ln>
                  <a:noFill/>
                </a:ln>
                <a:solidFill>
                  <a:sysClr val="windowText" lastClr="000000"/>
                </a:solidFill>
                <a:effectLst/>
                <a:latin typeface="Sitka Heading" pitchFamily="2" charset="0"/>
              </a:rPr>
              <a:t>, making it easier to build interactive and dynamic applications</a:t>
            </a:r>
          </a:p>
          <a:p>
            <a:pPr marL="0" indent="0" algn="l">
              <a:buNone/>
            </a:pPr>
            <a:r>
              <a:rPr lang="en-US" b="1" i="0" dirty="0">
                <a:solidFill>
                  <a:schemeClr val="tx1"/>
                </a:solidFill>
                <a:effectLst/>
                <a:latin typeface="Sitka Heading" pitchFamily="2" charset="0"/>
              </a:rPr>
              <a:t>7.Serverless Computing:</a:t>
            </a:r>
            <a:endParaRPr lang="en-US" b="0" i="0" dirty="0">
              <a:solidFill>
                <a:schemeClr val="tx1"/>
              </a:solidFill>
              <a:effectLst/>
              <a:latin typeface="Sitka Heading" pitchFamily="2" charset="0"/>
            </a:endParaRPr>
          </a:p>
          <a:p>
            <a:pPr lvl="1">
              <a:buClrTx/>
              <a:buFont typeface="Arial" panose="020B0604020202020204" pitchFamily="34" charset="0"/>
              <a:buChar char="•"/>
            </a:pPr>
            <a:r>
              <a:rPr lang="en-US" sz="1800" b="0" i="0" dirty="0">
                <a:solidFill>
                  <a:schemeClr val="tx1"/>
                </a:solidFill>
                <a:effectLst/>
                <a:latin typeface="Sitka Heading" pitchFamily="2" charset="0"/>
              </a:rPr>
              <a:t>With platforms like AWS Lambda, Azure Functions, and Google Cloud Functions, Node.js is widely used for </a:t>
            </a:r>
            <a:r>
              <a:rPr lang="en-US" sz="1800" b="0" i="0" dirty="0">
                <a:solidFill>
                  <a:schemeClr val="tx1"/>
                </a:solidFill>
                <a:effectLst/>
                <a:highlight>
                  <a:srgbClr val="FFFF00"/>
                </a:highlight>
                <a:latin typeface="Sitka Heading" pitchFamily="2" charset="0"/>
              </a:rPr>
              <a:t>serverless computing, </a:t>
            </a:r>
            <a:r>
              <a:rPr lang="en-US" sz="1800" b="0" i="0" dirty="0">
                <a:solidFill>
                  <a:schemeClr val="tx1"/>
                </a:solidFill>
                <a:effectLst/>
                <a:latin typeface="Sitka Heading" pitchFamily="2" charset="0"/>
              </a:rPr>
              <a:t>allowing developers to run code without managing servers.</a:t>
            </a:r>
          </a:p>
          <a:p>
            <a:pPr marL="0" indent="0" algn="l">
              <a:buNone/>
            </a:pPr>
            <a:r>
              <a:rPr lang="en-US" b="1" i="0" dirty="0">
                <a:solidFill>
                  <a:schemeClr val="tx1"/>
                </a:solidFill>
                <a:effectLst/>
                <a:latin typeface="Sitka Heading" pitchFamily="2" charset="0"/>
              </a:rPr>
              <a:t>8.Community and Events:</a:t>
            </a:r>
            <a:endParaRPr lang="en-US" b="0" i="0" dirty="0">
              <a:solidFill>
                <a:schemeClr val="tx1"/>
              </a:solidFill>
              <a:effectLst/>
              <a:latin typeface="Sitka Heading" pitchFamily="2" charset="0"/>
            </a:endParaRPr>
          </a:p>
          <a:p>
            <a:pPr lvl="1">
              <a:buClrTx/>
              <a:buFont typeface="Arial" panose="020B0604020202020204" pitchFamily="34" charset="0"/>
              <a:buChar char="•"/>
            </a:pPr>
            <a:r>
              <a:rPr lang="en-US" sz="1800" b="0" i="0" dirty="0">
                <a:solidFill>
                  <a:schemeClr val="tx1"/>
                </a:solidFill>
                <a:effectLst/>
                <a:latin typeface="Sitka Heading" pitchFamily="2" charset="0"/>
              </a:rPr>
              <a:t>The Node.js community is active, with regular conferences and meetups around the world. Node.js Interactive, </a:t>
            </a:r>
            <a:r>
              <a:rPr lang="en-US" sz="1800" b="0" i="0" dirty="0" err="1">
                <a:solidFill>
                  <a:schemeClr val="tx1"/>
                </a:solidFill>
                <a:effectLst/>
                <a:latin typeface="Sitka Heading" pitchFamily="2" charset="0"/>
              </a:rPr>
              <a:t>NodeConf</a:t>
            </a:r>
            <a:r>
              <a:rPr lang="en-US" sz="1800" b="0" i="0" dirty="0">
                <a:solidFill>
                  <a:schemeClr val="tx1"/>
                </a:solidFill>
                <a:effectLst/>
                <a:latin typeface="Sitka Heading" pitchFamily="2" charset="0"/>
              </a:rPr>
              <a:t>, and </a:t>
            </a:r>
            <a:r>
              <a:rPr lang="en-US" sz="1800" b="0" i="0" dirty="0" err="1">
                <a:solidFill>
                  <a:schemeClr val="tx1"/>
                </a:solidFill>
                <a:effectLst/>
                <a:latin typeface="Sitka Heading" pitchFamily="2" charset="0"/>
              </a:rPr>
              <a:t>NodeSummit</a:t>
            </a:r>
            <a:r>
              <a:rPr lang="en-US" sz="1800" b="0" i="0" dirty="0">
                <a:solidFill>
                  <a:schemeClr val="tx1"/>
                </a:solidFill>
                <a:effectLst/>
                <a:latin typeface="Sitka Heading" pitchFamily="2" charset="0"/>
              </a:rPr>
              <a:t> are examples of events that bring together Node.js developers.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ysClr val="windowText" lastClr="000000"/>
              </a:solidFill>
              <a:effectLst/>
              <a:latin typeface="Sitka Heading" pitchFamily="2" charset="0"/>
            </a:endParaRPr>
          </a:p>
          <a:p>
            <a:endParaRPr lang="en-IN" dirty="0"/>
          </a:p>
        </p:txBody>
      </p:sp>
      <p:pic>
        <p:nvPicPr>
          <p:cNvPr id="4" name="Picture 3">
            <a:extLst>
              <a:ext uri="{FF2B5EF4-FFF2-40B4-BE49-F238E27FC236}">
                <a16:creationId xmlns:a16="http://schemas.microsoft.com/office/drawing/2014/main" id="{BF9779AA-0650-A5A9-E610-C1B33CF4FD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1992" y="4829689"/>
            <a:ext cx="2930527" cy="186989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57198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45ED5-FD1D-34E6-7DF0-4FC1F86A9563}"/>
              </a:ext>
            </a:extLst>
          </p:cNvPr>
          <p:cNvSpPr>
            <a:spLocks noGrp="1"/>
          </p:cNvSpPr>
          <p:nvPr>
            <p:ph type="title"/>
          </p:nvPr>
        </p:nvSpPr>
        <p:spPr>
          <a:xfrm>
            <a:off x="313266" y="169333"/>
            <a:ext cx="8960735" cy="1223533"/>
          </a:xfrm>
        </p:spPr>
        <p:txBody>
          <a:bodyPr>
            <a:normAutofit fontScale="90000"/>
          </a:bodyPr>
          <a:lstStyle/>
          <a:p>
            <a:r>
              <a:rPr lang="en-IN" sz="4800" dirty="0">
                <a:solidFill>
                  <a:schemeClr val="tx1"/>
                </a:solidFill>
                <a:latin typeface="Sitka Banner" pitchFamily="2" charset="0"/>
              </a:rPr>
              <a:t>Event Driven Programming in N</a:t>
            </a:r>
            <a:r>
              <a:rPr lang="en-IN" sz="4800" b="0" i="0" dirty="0">
                <a:solidFill>
                  <a:schemeClr val="tx1"/>
                </a:solidFill>
                <a:effectLst/>
                <a:latin typeface="Sitka Banner" pitchFamily="2" charset="0"/>
              </a:rPr>
              <a:t>ode JS </a:t>
            </a:r>
            <a:endParaRPr lang="en-IN" sz="4800" dirty="0">
              <a:solidFill>
                <a:schemeClr val="tx1"/>
              </a:solidFill>
              <a:latin typeface="Sitka Banner" pitchFamily="2" charset="0"/>
            </a:endParaRPr>
          </a:p>
        </p:txBody>
      </p:sp>
      <p:sp>
        <p:nvSpPr>
          <p:cNvPr id="5" name="Rectangle 1">
            <a:extLst>
              <a:ext uri="{FF2B5EF4-FFF2-40B4-BE49-F238E27FC236}">
                <a16:creationId xmlns:a16="http://schemas.microsoft.com/office/drawing/2014/main" id="{119FB8F6-9216-A19C-CB36-3C2B04C74335}"/>
              </a:ext>
            </a:extLst>
          </p:cNvPr>
          <p:cNvSpPr>
            <a:spLocks noGrp="1" noChangeArrowheads="1"/>
          </p:cNvSpPr>
          <p:nvPr>
            <p:ph idx="1"/>
          </p:nvPr>
        </p:nvSpPr>
        <p:spPr bwMode="auto">
          <a:xfrm>
            <a:off x="414670" y="1099142"/>
            <a:ext cx="11419367" cy="5848270"/>
          </a:xfrm>
          <a:prstGeom prst="rect">
            <a:avLst/>
          </a:prstGeom>
          <a:noFill/>
          <a:ln>
            <a:noFill/>
          </a:ln>
          <a:effectLst/>
        </p:spPr>
        <p:txBody>
          <a:bodyPr vert="horz" wrap="square" lIns="0" tIns="198375" rIns="0" bIns="198375" numCol="1" anchor="ctr" anchorCtr="0" compatLnSpc="1">
            <a:prstTxWarp prst="textNoShape">
              <a:avLst/>
            </a:prstTxWarp>
            <a:spAutoFit/>
          </a:bodyPr>
          <a:lstStyle/>
          <a:p>
            <a:pPr algn="l">
              <a:buFont typeface="+mj-lt"/>
              <a:buAutoNum type="arabicPeriod"/>
            </a:pPr>
            <a:r>
              <a:rPr lang="en-US" b="1" i="0" dirty="0">
                <a:solidFill>
                  <a:schemeClr val="tx1"/>
                </a:solidFill>
                <a:effectLst/>
                <a:latin typeface="Sitka Display" pitchFamily="2" charset="0"/>
              </a:rPr>
              <a:t>Client Makes a Request:</a:t>
            </a:r>
            <a:endParaRPr lang="en-US" b="0" i="0" dirty="0">
              <a:solidFill>
                <a:schemeClr val="tx1"/>
              </a:solidFill>
              <a:effectLst/>
              <a:latin typeface="Sitka Display" pitchFamily="2" charset="0"/>
            </a:endParaRPr>
          </a:p>
          <a:p>
            <a:pPr marL="742950" lvl="1" indent="-285750" algn="l">
              <a:buFont typeface="+mj-lt"/>
              <a:buAutoNum type="arabicPeriod"/>
            </a:pPr>
            <a:r>
              <a:rPr lang="en-US" b="0" i="0" dirty="0">
                <a:solidFill>
                  <a:schemeClr val="tx1"/>
                </a:solidFill>
                <a:effectLst/>
                <a:latin typeface="Sitka Display" pitchFamily="2" charset="0"/>
              </a:rPr>
              <a:t>A client (e.g., a web browser) sends a request to the Node.js server.</a:t>
            </a:r>
          </a:p>
          <a:p>
            <a:pPr algn="l">
              <a:buFont typeface="+mj-lt"/>
              <a:buAutoNum type="arabicPeriod"/>
            </a:pPr>
            <a:r>
              <a:rPr lang="en-US" b="1" i="0" dirty="0">
                <a:solidFill>
                  <a:schemeClr val="tx1"/>
                </a:solidFill>
                <a:effectLst/>
                <a:latin typeface="Sitka Display" pitchFamily="2" charset="0"/>
              </a:rPr>
              <a:t>Event Queue:</a:t>
            </a:r>
            <a:endParaRPr lang="en-US" b="0" i="0" dirty="0">
              <a:solidFill>
                <a:schemeClr val="tx1"/>
              </a:solidFill>
              <a:effectLst/>
              <a:latin typeface="Sitka Display" pitchFamily="2" charset="0"/>
            </a:endParaRPr>
          </a:p>
          <a:p>
            <a:pPr marL="742950" lvl="1" indent="-285750" algn="l">
              <a:buFont typeface="+mj-lt"/>
              <a:buAutoNum type="arabicPeriod"/>
            </a:pPr>
            <a:r>
              <a:rPr lang="en-US" b="0" i="0" dirty="0">
                <a:solidFill>
                  <a:schemeClr val="tx1"/>
                </a:solidFill>
                <a:effectLst/>
                <a:latin typeface="Sitka Display" pitchFamily="2" charset="0"/>
              </a:rPr>
              <a:t>The server's event queue receives the incoming request as an event.</a:t>
            </a:r>
          </a:p>
          <a:p>
            <a:pPr algn="l">
              <a:buFont typeface="+mj-lt"/>
              <a:buAutoNum type="arabicPeriod"/>
            </a:pPr>
            <a:r>
              <a:rPr lang="en-US" b="1" i="0" dirty="0">
                <a:solidFill>
                  <a:schemeClr val="tx1"/>
                </a:solidFill>
                <a:effectLst/>
                <a:latin typeface="Sitka Display" pitchFamily="2" charset="0"/>
              </a:rPr>
              <a:t>Event Loop:</a:t>
            </a:r>
            <a:endParaRPr lang="en-US" b="0" i="0" dirty="0">
              <a:solidFill>
                <a:schemeClr val="tx1"/>
              </a:solidFill>
              <a:effectLst/>
              <a:latin typeface="Sitka Display" pitchFamily="2" charset="0"/>
            </a:endParaRPr>
          </a:p>
          <a:p>
            <a:pPr marL="742950" lvl="1" indent="-285750" algn="l">
              <a:buFont typeface="+mj-lt"/>
              <a:buAutoNum type="arabicPeriod"/>
            </a:pPr>
            <a:r>
              <a:rPr lang="en-US" b="0" i="0" dirty="0">
                <a:solidFill>
                  <a:schemeClr val="tx1"/>
                </a:solidFill>
                <a:effectLst/>
                <a:latin typeface="Sitka Display" pitchFamily="2" charset="0"/>
              </a:rPr>
              <a:t>The event loop continuously checks the event queue for new events.</a:t>
            </a:r>
          </a:p>
          <a:p>
            <a:pPr algn="l">
              <a:buFont typeface="+mj-lt"/>
              <a:buAutoNum type="arabicPeriod"/>
            </a:pPr>
            <a:r>
              <a:rPr lang="en-US" b="1" i="0" dirty="0">
                <a:solidFill>
                  <a:schemeClr val="tx1"/>
                </a:solidFill>
                <a:effectLst/>
                <a:latin typeface="Sitka Display" pitchFamily="2" charset="0"/>
              </a:rPr>
              <a:t>Checking Type of Operation:</a:t>
            </a:r>
            <a:endParaRPr lang="en-US" b="0" i="0" dirty="0">
              <a:solidFill>
                <a:schemeClr val="tx1"/>
              </a:solidFill>
              <a:effectLst/>
              <a:latin typeface="Sitka Display" pitchFamily="2" charset="0"/>
            </a:endParaRPr>
          </a:p>
          <a:p>
            <a:pPr marL="742950" lvl="1" indent="-285750" algn="l">
              <a:buFont typeface="+mj-lt"/>
              <a:buAutoNum type="arabicPeriod"/>
            </a:pPr>
            <a:r>
              <a:rPr lang="en-US" b="0" i="0" dirty="0">
                <a:solidFill>
                  <a:schemeClr val="tx1"/>
                </a:solidFill>
                <a:effectLst/>
                <a:latin typeface="Sitka Display" pitchFamily="2" charset="0"/>
              </a:rPr>
              <a:t>When an event is pulled from the queue, the event loop checks the type of operation associated with it.</a:t>
            </a:r>
          </a:p>
          <a:p>
            <a:pPr algn="l">
              <a:buFont typeface="+mj-lt"/>
              <a:buAutoNum type="arabicPeriod"/>
            </a:pPr>
            <a:r>
              <a:rPr lang="en-US" b="1" i="0" dirty="0">
                <a:solidFill>
                  <a:schemeClr val="tx1"/>
                </a:solidFill>
                <a:effectLst/>
                <a:latin typeface="Sitka Display" pitchFamily="2" charset="0"/>
              </a:rPr>
              <a:t>Non-Blocking Operation:</a:t>
            </a:r>
            <a:endParaRPr lang="en-US" b="0" i="0" dirty="0">
              <a:solidFill>
                <a:schemeClr val="tx1"/>
              </a:solidFill>
              <a:effectLst/>
              <a:latin typeface="Sitka Display" pitchFamily="2" charset="0"/>
            </a:endParaRPr>
          </a:p>
          <a:p>
            <a:pPr marL="742950" lvl="1" indent="-285750" algn="l">
              <a:buFont typeface="+mj-lt"/>
              <a:buAutoNum type="arabicPeriod"/>
            </a:pPr>
            <a:r>
              <a:rPr lang="en-US" b="0" i="0" dirty="0">
                <a:solidFill>
                  <a:schemeClr val="tx1"/>
                </a:solidFill>
                <a:effectLst/>
                <a:latin typeface="Sitka Display" pitchFamily="2" charset="0"/>
              </a:rPr>
              <a:t>If the operation is non-blocking (e.g., an asynchronous I/O operation or a timer), the event loop initiates that operation and moves on to the next event in the queue without waiting for the non-blocking operation to complete.</a:t>
            </a:r>
          </a:p>
          <a:p>
            <a:pPr marL="742950" lvl="1" indent="-285750" algn="l">
              <a:buFont typeface="+mj-lt"/>
              <a:buAutoNum type="arabicPeriod"/>
            </a:pPr>
            <a:r>
              <a:rPr lang="en-US" b="0" i="0" dirty="0">
                <a:solidFill>
                  <a:schemeClr val="tx1"/>
                </a:solidFill>
                <a:effectLst/>
                <a:latin typeface="Sitka Display" pitchFamily="2" charset="0"/>
              </a:rPr>
              <a:t>Meanwhile, the server remains responsive and can handle other incoming requests or events.</a:t>
            </a:r>
          </a:p>
          <a:p>
            <a:pPr algn="l">
              <a:buFont typeface="+mj-lt"/>
              <a:buAutoNum type="arabicPeriod"/>
            </a:pPr>
            <a:r>
              <a:rPr lang="en-US" b="1" i="0" dirty="0">
                <a:solidFill>
                  <a:schemeClr val="tx1"/>
                </a:solidFill>
                <a:effectLst/>
                <a:latin typeface="Sitka Display" pitchFamily="2" charset="0"/>
              </a:rPr>
              <a:t>Callback Execution:</a:t>
            </a:r>
            <a:endParaRPr lang="en-US" b="0" i="0" dirty="0">
              <a:solidFill>
                <a:schemeClr val="tx1"/>
              </a:solidFill>
              <a:effectLst/>
              <a:latin typeface="Sitka Display" pitchFamily="2" charset="0"/>
            </a:endParaRPr>
          </a:p>
          <a:p>
            <a:pPr marL="742950" lvl="1" indent="-285750" algn="l">
              <a:buFont typeface="+mj-lt"/>
              <a:buAutoNum type="arabicPeriod"/>
            </a:pPr>
            <a:r>
              <a:rPr lang="en-US" b="0" i="0" dirty="0">
                <a:solidFill>
                  <a:schemeClr val="tx1"/>
                </a:solidFill>
                <a:effectLst/>
                <a:latin typeface="Sitka Display" pitchFamily="2" charset="0"/>
              </a:rPr>
              <a:t>Once the non-blocking operation is completed, its callback is placed in the callback queue.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817816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3721</TotalTime>
  <Words>3082</Words>
  <Application>Microsoft Office PowerPoint</Application>
  <PresentationFormat>Widescreen</PresentationFormat>
  <Paragraphs>184</Paragraphs>
  <Slides>20</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20</vt:i4>
      </vt:variant>
    </vt:vector>
  </HeadingPairs>
  <TitlesOfParts>
    <vt:vector size="33" baseType="lpstr">
      <vt:lpstr>Arial</vt:lpstr>
      <vt:lpstr>Consolas</vt:lpstr>
      <vt:lpstr>Sitka Banner</vt:lpstr>
      <vt:lpstr>Sitka Display</vt:lpstr>
      <vt:lpstr>Sitka Display Semibold</vt:lpstr>
      <vt:lpstr>Sitka Heading</vt:lpstr>
      <vt:lpstr>Söhne</vt:lpstr>
      <vt:lpstr>Söhne Mono</vt:lpstr>
      <vt:lpstr>Source Sans 3</vt:lpstr>
      <vt:lpstr>Trebuchet MS</vt:lpstr>
      <vt:lpstr>Wingdings</vt:lpstr>
      <vt:lpstr>Wingdings 3</vt:lpstr>
      <vt:lpstr>Facet</vt:lpstr>
      <vt:lpstr>PowerPoint Presentation</vt:lpstr>
      <vt:lpstr>What is Node.js? </vt:lpstr>
      <vt:lpstr>Explain V8 engine in Node.js  </vt:lpstr>
      <vt:lpstr>Getting Started with Node</vt:lpstr>
      <vt:lpstr>Why do we need Node JS?</vt:lpstr>
      <vt:lpstr>PowerPoint Presentation</vt:lpstr>
      <vt:lpstr>Node JS Ecosystem </vt:lpstr>
      <vt:lpstr>PowerPoint Presentation</vt:lpstr>
      <vt:lpstr>Event Driven Programming in Node JS </vt:lpstr>
      <vt:lpstr>PowerPoint Presentation</vt:lpstr>
      <vt:lpstr>PowerPoint Presentation</vt:lpstr>
      <vt:lpstr>Advantages</vt:lpstr>
      <vt:lpstr>PowerPoint Presentation</vt:lpstr>
      <vt:lpstr>NPM is the default package manager for Node.js, facilitating the installation, sharing, and management of JavaScript packages and libraries. Package Installation: Use npm install &lt;package-name&gt; to install packages. This command reads the package.json file to determine dependencies. Dependency Management: npm automatically manages project dependencies and versions by updating the package.json file. Global vs. Local Packages: Global packages are installed system-wide (npm install -g), while local packages are specific to a project. Scripts and Commands: npm allows you to define scripts in the package.json file, which can be executed using npm run &lt;script-name&gt;. Publishing Packages: Developers can publish their own packages to the npm registry, making them available for others to use. Why npm Matters: npm is a crucial part of the Node.js ecosystem, providing a vast collection of open-source libraries and tools that enhance development productivity. Tips: Regularly update npm (npm install -g npm) to benefit from the latest features and security updates. </vt:lpstr>
      <vt:lpstr>Create a Simple HTTP Server Using Node JS</vt:lpstr>
      <vt:lpstr>Create a Simple Express JS Server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Adeesh Singhai</dc:creator>
  <cp:lastModifiedBy>Adeesh Singhai</cp:lastModifiedBy>
  <cp:revision>2</cp:revision>
  <dcterms:created xsi:type="dcterms:W3CDTF">2024-01-22T06:27:41Z</dcterms:created>
  <dcterms:modified xsi:type="dcterms:W3CDTF">2024-01-24T20:32:38Z</dcterms:modified>
</cp:coreProperties>
</file>

<file path=docProps/thumbnail.jpeg>
</file>